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1973" r:id="rId3"/>
    <p:sldId id="1901" r:id="rId4"/>
    <p:sldId id="1911" r:id="rId5"/>
    <p:sldId id="273" r:id="rId6"/>
    <p:sldId id="1931" r:id="rId7"/>
    <p:sldId id="264" r:id="rId8"/>
    <p:sldId id="268" r:id="rId9"/>
    <p:sldId id="271" r:id="rId10"/>
    <p:sldId id="272" r:id="rId11"/>
    <p:sldId id="269" r:id="rId12"/>
    <p:sldId id="1923" r:id="rId13"/>
    <p:sldId id="1971" r:id="rId14"/>
    <p:sldId id="1913" r:id="rId15"/>
    <p:sldId id="1919" r:id="rId16"/>
    <p:sldId id="1922" r:id="rId17"/>
    <p:sldId id="1976" r:id="rId18"/>
    <p:sldId id="1948" r:id="rId19"/>
    <p:sldId id="1930" r:id="rId20"/>
    <p:sldId id="1949" r:id="rId21"/>
    <p:sldId id="1941" r:id="rId22"/>
    <p:sldId id="1956" r:id="rId23"/>
    <p:sldId id="1942" r:id="rId24"/>
    <p:sldId id="1910" r:id="rId25"/>
    <p:sldId id="1928" r:id="rId26"/>
    <p:sldId id="1927" r:id="rId27"/>
    <p:sldId id="1932" r:id="rId28"/>
    <p:sldId id="1951" r:id="rId29"/>
    <p:sldId id="1934" r:id="rId30"/>
    <p:sldId id="1938" r:id="rId31"/>
    <p:sldId id="261" r:id="rId32"/>
    <p:sldId id="367" r:id="rId33"/>
    <p:sldId id="1924" r:id="rId34"/>
    <p:sldId id="1933" r:id="rId35"/>
    <p:sldId id="1952" r:id="rId36"/>
    <p:sldId id="287" r:id="rId37"/>
    <p:sldId id="1969" r:id="rId38"/>
    <p:sldId id="1963" r:id="rId39"/>
    <p:sldId id="1957" r:id="rId40"/>
    <p:sldId id="1965" r:id="rId41"/>
    <p:sldId id="1964" r:id="rId42"/>
    <p:sldId id="1970" r:id="rId43"/>
    <p:sldId id="1953" r:id="rId44"/>
    <p:sldId id="258" r:id="rId45"/>
    <p:sldId id="1972" r:id="rId46"/>
    <p:sldId id="1975" r:id="rId47"/>
    <p:sldId id="197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34"/>
    <p:restoredTop sz="86496"/>
  </p:normalViewPr>
  <p:slideViewPr>
    <p:cSldViewPr snapToGrid="0" snapToObjects="1">
      <p:cViewPr>
        <p:scale>
          <a:sx n="74" d="100"/>
          <a:sy n="74" d="100"/>
        </p:scale>
        <p:origin x="144" y="6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1" d="100"/>
          <a:sy n="71" d="100"/>
        </p:scale>
        <p:origin x="3336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MPAS</a:t>
            </a:r>
            <a:r>
              <a:rPr lang="en-US" sz="2400" b="1" baseline="0" dirty="0"/>
              <a:t> Performance</a:t>
            </a:r>
          </a:p>
          <a:p>
            <a:pPr>
              <a:defRPr/>
            </a:pPr>
            <a:r>
              <a:rPr lang="en-US" sz="1800" baseline="0" dirty="0"/>
              <a:t>120KM grid</a:t>
            </a:r>
          </a:p>
          <a:p>
            <a:pPr>
              <a:defRPr/>
            </a:pPr>
            <a:r>
              <a:rPr lang="en-US" sz="1400" baseline="0" dirty="0"/>
              <a:t>40K points</a:t>
            </a:r>
          </a:p>
        </c:rich>
      </c:tx>
      <c:layout>
        <c:manualLayout>
          <c:xMode val="edge"/>
          <c:yMode val="edge"/>
          <c:x val="0.48468218655970607"/>
          <c:y val="4.8700628300050147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Broadwell CPU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dynamics - SP</c:v>
                </c:pt>
                <c:pt idx="1">
                  <c:v>dynamics - DP</c:v>
                </c:pt>
                <c:pt idx="2">
                  <c:v>physics - DP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0.46</c:v>
                </c:pt>
                <c:pt idx="1">
                  <c:v>0.96</c:v>
                </c:pt>
                <c:pt idx="2">
                  <c:v>0.26900000000000002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48-814D-992E-488B37684F3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P100 GPU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dynamics - SP</c:v>
                </c:pt>
                <c:pt idx="1">
                  <c:v>dynamics - DP</c:v>
                </c:pt>
                <c:pt idx="2">
                  <c:v>physics - DP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0.25</c:v>
                </c:pt>
                <c:pt idx="1">
                  <c:v>0.42</c:v>
                </c:pt>
                <c:pt idx="2">
                  <c:v>0.10500000000000001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48-814D-992E-488B37684F3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V100 GPU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dynamics - SP</c:v>
                </c:pt>
                <c:pt idx="1">
                  <c:v>dynamics - DP</c:v>
                </c:pt>
                <c:pt idx="2">
                  <c:v>physics - DP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0.16</c:v>
                </c:pt>
                <c:pt idx="1">
                  <c:v>0.23</c:v>
                </c:pt>
                <c:pt idx="2">
                  <c:v>8.8000000000000009E-2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48-814D-992E-488B37684F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4156704"/>
        <c:axId val="225343840"/>
      </c:barChart>
      <c:catAx>
        <c:axId val="22415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5343840"/>
        <c:crosses val="autoZero"/>
        <c:auto val="1"/>
        <c:lblAlgn val="ctr"/>
        <c:lblOffset val="100"/>
        <c:noMultiLvlLbl val="0"/>
      </c:catAx>
      <c:valAx>
        <c:axId val="225343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Runtime</a:t>
                </a:r>
                <a:r>
                  <a:rPr lang="en-US" baseline="0" dirty="0"/>
                  <a:t> (sec)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15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/>
              <a:t>FV3 Performance</a:t>
            </a:r>
          </a:p>
          <a:p>
            <a:pPr>
              <a:defRPr sz="2400"/>
            </a:pPr>
            <a:r>
              <a:rPr lang="en-US" sz="1800" b="1" baseline="0" dirty="0"/>
              <a:t>dynamics routines</a:t>
            </a:r>
          </a:p>
        </c:rich>
      </c:tx>
      <c:layout>
        <c:manualLayout>
          <c:xMode val="edge"/>
          <c:yMode val="edge"/>
          <c:x val="0.41557309455821939"/>
          <c:y val="5.903594419806708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556871794594654"/>
          <c:y val="0.1709596352690288"/>
          <c:w val="0.84168591486119138"/>
          <c:h val="0.596522448801793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Haswell CPU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c_sw</c:v>
                </c:pt>
                <c:pt idx="1">
                  <c:v>yppm</c:v>
                </c:pt>
                <c:pt idx="2">
                  <c:v>xppm</c:v>
                </c:pt>
                <c:pt idx="3">
                  <c:v>del6_vt</c:v>
                </c:pt>
                <c:pt idx="4">
                  <c:v>xtp_u</c:v>
                </c:pt>
                <c:pt idx="5">
                  <c:v>ytp_v</c:v>
                </c:pt>
              </c:strCache>
            </c:strRef>
          </c:cat>
          <c:val>
            <c:numRef>
              <c:f>Sheet1!$B$2:$B$7</c:f>
              <c:numCache>
                <c:formatCode>0.00</c:formatCode>
                <c:ptCount val="6"/>
                <c:pt idx="0">
                  <c:v>0.28000000000000003</c:v>
                </c:pt>
                <c:pt idx="1">
                  <c:v>0.4</c:v>
                </c:pt>
                <c:pt idx="2">
                  <c:v>0.37</c:v>
                </c:pt>
                <c:pt idx="3">
                  <c:v>0.09</c:v>
                </c:pt>
                <c:pt idx="4">
                  <c:v>0.02</c:v>
                </c:pt>
                <c:pt idx="5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1E-6440-A358-C4FAE71D59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Pascal GPU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c_sw</c:v>
                </c:pt>
                <c:pt idx="1">
                  <c:v>yppm</c:v>
                </c:pt>
                <c:pt idx="2">
                  <c:v>xppm</c:v>
                </c:pt>
                <c:pt idx="3">
                  <c:v>del6_vt</c:v>
                </c:pt>
                <c:pt idx="4">
                  <c:v>xtp_u</c:v>
                </c:pt>
                <c:pt idx="5">
                  <c:v>ytp_v</c:v>
                </c:pt>
              </c:strCache>
            </c:strRef>
          </c:cat>
          <c:val>
            <c:numRef>
              <c:f>Sheet1!$C$2:$C$7</c:f>
              <c:numCache>
                <c:formatCode>0.00</c:formatCode>
                <c:ptCount val="6"/>
                <c:pt idx="0">
                  <c:v>0.5</c:v>
                </c:pt>
                <c:pt idx="1">
                  <c:v>0.7</c:v>
                </c:pt>
                <c:pt idx="2">
                  <c:v>0.33</c:v>
                </c:pt>
                <c:pt idx="3">
                  <c:v>0.14000000000000001</c:v>
                </c:pt>
                <c:pt idx="4">
                  <c:v>0.1</c:v>
                </c:pt>
                <c:pt idx="5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1E-6440-A358-C4FAE71D59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0334656"/>
        <c:axId val="420337248"/>
      </c:barChart>
      <c:catAx>
        <c:axId val="42033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337248"/>
        <c:crosses val="autoZero"/>
        <c:auto val="1"/>
        <c:lblAlgn val="ctr"/>
        <c:lblOffset val="100"/>
        <c:noMultiLvlLbl val="0"/>
      </c:catAx>
      <c:valAx>
        <c:axId val="420337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Runtime</a:t>
                </a:r>
                <a:r>
                  <a:rPr lang="en-US" baseline="0" dirty="0"/>
                  <a:t> (sec)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334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205098063468165"/>
          <c:y val="0.84789687279559089"/>
          <c:w val="0.62408306691550741"/>
          <c:h val="0.119832855126803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/>
              <a:t>FV3</a:t>
            </a:r>
            <a:r>
              <a:rPr lang="en-US" sz="3600" b="1" baseline="0" dirty="0"/>
              <a:t>GFS Strong Scaling Efficiency</a:t>
            </a:r>
          </a:p>
          <a:p>
            <a:pPr>
              <a:defRPr/>
            </a:pPr>
            <a:r>
              <a:rPr lang="en-US" sz="3200" baseline="0" dirty="0"/>
              <a:t>physics + dynamics</a:t>
            </a:r>
            <a:endParaRPr lang="en-US" sz="2400" baseline="0" dirty="0"/>
          </a:p>
          <a:p>
            <a:pPr>
              <a:defRPr/>
            </a:pPr>
            <a:r>
              <a:rPr lang="en-US" sz="2400" baseline="0" dirty="0"/>
              <a:t>14 KM resolution</a:t>
            </a:r>
          </a:p>
        </c:rich>
      </c:tx>
      <c:layout>
        <c:manualLayout>
          <c:xMode val="edge"/>
          <c:yMode val="edge"/>
          <c:x val="0.20983345680553858"/>
          <c:y val="1.17187492791123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Computation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32</c:v>
                </c:pt>
                <c:pt idx="1">
                  <c:v>64</c:v>
                </c:pt>
                <c:pt idx="2">
                  <c:v>128</c:v>
                </c:pt>
                <c:pt idx="3">
                  <c:v>256</c:v>
                </c:pt>
              </c:numCache>
            </c:numRef>
          </c:cat>
          <c:val>
            <c:numRef>
              <c:f>Sheet1!$B$2:$B$5</c:f>
              <c:numCache>
                <c:formatCode>0.00</c:formatCode>
                <c:ptCount val="4"/>
                <c:pt idx="0">
                  <c:v>1</c:v>
                </c:pt>
                <c:pt idx="1">
                  <c:v>0.88566338293858726</c:v>
                </c:pt>
                <c:pt idx="2">
                  <c:v>0.72578151837856408</c:v>
                </c:pt>
                <c:pt idx="3">
                  <c:v>0.46139986896702334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613-8A48-81A5-B49A71145A9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Communications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32</c:v>
                </c:pt>
                <c:pt idx="1">
                  <c:v>64</c:v>
                </c:pt>
                <c:pt idx="2">
                  <c:v>128</c:v>
                </c:pt>
                <c:pt idx="3">
                  <c:v>256</c:v>
                </c:pt>
              </c:numCache>
            </c:numRef>
          </c:cat>
          <c:val>
            <c:numRef>
              <c:f>Sheet1!$C$2:$C$5</c:f>
              <c:numCache>
                <c:formatCode>0.00</c:formatCode>
                <c:ptCount val="4"/>
                <c:pt idx="0">
                  <c:v>1</c:v>
                </c:pt>
                <c:pt idx="1">
                  <c:v>0.69242670379825166</c:v>
                </c:pt>
                <c:pt idx="2">
                  <c:v>0.414974501622624</c:v>
                </c:pt>
                <c:pt idx="3">
                  <c:v>0.23340286831812257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613-8A48-81A5-B49A71145A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2113424"/>
        <c:axId val="425833872"/>
      </c:lineChart>
      <c:catAx>
        <c:axId val="4221134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Compute</a:t>
                </a:r>
                <a:r>
                  <a:rPr lang="en-US" sz="1800" baseline="0" dirty="0"/>
                  <a:t> Nodes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0.36576305617709531"/>
              <c:y val="0.929380786824508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833872"/>
        <c:crosses val="autoZero"/>
        <c:auto val="1"/>
        <c:lblAlgn val="ctr"/>
        <c:lblOffset val="100"/>
        <c:noMultiLvlLbl val="0"/>
      </c:catAx>
      <c:valAx>
        <c:axId val="425833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Computational</a:t>
                </a:r>
                <a:r>
                  <a:rPr lang="en-US" sz="2000" baseline="0" dirty="0"/>
                  <a:t> Efficiency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3.299354201845532E-3"/>
              <c:y val="0.371663362963621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113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0733141804397326"/>
          <c:y val="0.7646015154649658"/>
          <c:w val="0.62702185451195058"/>
          <c:h val="6.7416987864604316E-2"/>
        </c:manualLayout>
      </c:layout>
      <c:overlay val="1"/>
      <c:spPr>
        <a:noFill/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aseline="0" dirty="0"/>
              <a:t>Advection Dwarf</a:t>
            </a:r>
          </a:p>
          <a:p>
            <a:pPr>
              <a:defRPr/>
            </a:pPr>
            <a:r>
              <a:rPr lang="en-US" sz="2400" baseline="0" dirty="0"/>
              <a:t>- dynamics only -</a:t>
            </a:r>
            <a:endParaRPr lang="en-US" sz="1800" baseline="0" dirty="0"/>
          </a:p>
          <a:p>
            <a:pPr>
              <a:defRPr/>
            </a:pPr>
            <a:r>
              <a:rPr lang="en-US" sz="2000" baseline="0" dirty="0"/>
              <a:t>28 KM resolution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Compute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</c:v>
                </c:pt>
                <c:pt idx="1">
                  <c:v>40</c:v>
                </c:pt>
                <c:pt idx="2">
                  <c:v>80</c:v>
                </c:pt>
                <c:pt idx="3">
                  <c:v>160</c:v>
                </c:pt>
              </c:numCache>
            </c:numRef>
          </c:cat>
          <c:val>
            <c:numRef>
              <c:f>Sheet1!$B$2:$B$5</c:f>
              <c:numCache>
                <c:formatCode>0.00</c:formatCode>
                <c:ptCount val="4"/>
                <c:pt idx="0">
                  <c:v>1</c:v>
                </c:pt>
                <c:pt idx="1">
                  <c:v>1.0230263157894737</c:v>
                </c:pt>
                <c:pt idx="2">
                  <c:v>1.0230263157894737</c:v>
                </c:pt>
                <c:pt idx="3">
                  <c:v>1.0366666666666666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613-8A48-81A5-B49A71145A9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Communications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</c:v>
                </c:pt>
                <c:pt idx="1">
                  <c:v>40</c:v>
                </c:pt>
                <c:pt idx="2">
                  <c:v>80</c:v>
                </c:pt>
                <c:pt idx="3">
                  <c:v>160</c:v>
                </c:pt>
              </c:numCache>
            </c:numRef>
          </c:cat>
          <c:val>
            <c:numRef>
              <c:f>Sheet1!$C$2:$C$5</c:f>
              <c:numCache>
                <c:formatCode>0.00</c:formatCode>
                <c:ptCount val="4"/>
                <c:pt idx="0">
                  <c:v>1</c:v>
                </c:pt>
                <c:pt idx="1">
                  <c:v>0.4780876494023904</c:v>
                </c:pt>
                <c:pt idx="2">
                  <c:v>0.35714285714285715</c:v>
                </c:pt>
                <c:pt idx="3">
                  <c:v>0.30927835051546393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613-8A48-81A5-B49A71145A9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Total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</c:v>
                </c:pt>
                <c:pt idx="1">
                  <c:v>40</c:v>
                </c:pt>
                <c:pt idx="2">
                  <c:v>80</c:v>
                </c:pt>
                <c:pt idx="3">
                  <c:v>160</c:v>
                </c:pt>
              </c:numCache>
            </c:numRef>
          </c:cat>
          <c:val>
            <c:numRef>
              <c:f>Sheet1!$D$2:$D$5</c:f>
              <c:numCache>
                <c:formatCode>0.00</c:formatCode>
                <c:ptCount val="4"/>
                <c:pt idx="0">
                  <c:v>1</c:v>
                </c:pt>
                <c:pt idx="1">
                  <c:v>0.98146460042540251</c:v>
                </c:pt>
                <c:pt idx="2">
                  <c:v>0.95675355450236965</c:v>
                </c:pt>
                <c:pt idx="3">
                  <c:v>0.95336481700118059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ECD-D34C-AA5D-D558725940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2113424"/>
        <c:axId val="425833872"/>
      </c:lineChart>
      <c:catAx>
        <c:axId val="42211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833872"/>
        <c:crosses val="autoZero"/>
        <c:auto val="1"/>
        <c:lblAlgn val="ctr"/>
        <c:lblOffset val="100"/>
        <c:noMultiLvlLbl val="0"/>
      </c:catAx>
      <c:valAx>
        <c:axId val="425833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Computational Efficiency</a:t>
                </a:r>
              </a:p>
            </c:rich>
          </c:tx>
          <c:layout>
            <c:manualLayout>
              <c:xMode val="edge"/>
              <c:yMode val="edge"/>
              <c:x val="0"/>
              <c:y val="0.508899020227231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113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466363188976378"/>
          <c:y val="0.76235614625940484"/>
          <c:w val="0.69999316583063831"/>
          <c:h val="6.2169723445618975E-2"/>
        </c:manualLayout>
      </c:layout>
      <c:overlay val="0"/>
      <c:spPr>
        <a:noFill/>
        <a:ln w="47625"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60.jpg"/><Relationship Id="rId1" Type="http://schemas.openxmlformats.org/officeDocument/2006/relationships/image" Target="../media/image59.jpg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60.jpg"/><Relationship Id="rId1" Type="http://schemas.openxmlformats.org/officeDocument/2006/relationships/image" Target="../media/image59.jpg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6E4330-D358-7F40-8EE3-4CACBF34CD1E}" type="doc">
      <dgm:prSet loTypeId="urn:microsoft.com/office/officeart/2005/8/layout/h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8D7667-657A-A24F-92C0-E5A21DE49E66}">
      <dgm:prSet phldrT="[Text]"/>
      <dgm:spPr/>
      <dgm:t>
        <a:bodyPr/>
        <a:lstStyle/>
        <a:p>
          <a:r>
            <a:rPr lang="en-US" b="1" dirty="0"/>
            <a:t>Data</a:t>
          </a:r>
        </a:p>
      </dgm:t>
    </dgm:pt>
    <dgm:pt modelId="{62061CDB-2EDA-8842-9712-EB15C12D6912}" type="parTrans" cxnId="{5BCDAEF5-74DE-EE4F-A9BB-D7DC17349DD3}">
      <dgm:prSet/>
      <dgm:spPr/>
      <dgm:t>
        <a:bodyPr/>
        <a:lstStyle/>
        <a:p>
          <a:endParaRPr lang="en-US" b="1"/>
        </a:p>
      </dgm:t>
    </dgm:pt>
    <dgm:pt modelId="{1A5F21B5-8135-9848-96BF-D239D09A90AF}" type="sibTrans" cxnId="{5BCDAEF5-74DE-EE4F-A9BB-D7DC17349DD3}">
      <dgm:prSet/>
      <dgm:spPr/>
      <dgm:t>
        <a:bodyPr/>
        <a:lstStyle/>
        <a:p>
          <a:endParaRPr lang="en-US" b="1"/>
        </a:p>
      </dgm:t>
    </dgm:pt>
    <dgm:pt modelId="{D77085D6-457A-C342-B8A8-D9DB709A7D39}">
      <dgm:prSet phldrT="[Text]"/>
      <dgm:spPr/>
      <dgm:t>
        <a:bodyPr/>
        <a:lstStyle/>
        <a:p>
          <a:r>
            <a:rPr lang="en-US" b="1" dirty="0"/>
            <a:t>Assimilation</a:t>
          </a:r>
        </a:p>
      </dgm:t>
    </dgm:pt>
    <dgm:pt modelId="{F0E6B4F7-6C9C-6440-8606-CBFBA5D8162D}" type="parTrans" cxnId="{361E7BF4-9320-8C4B-8C03-6D0A7112F4EE}">
      <dgm:prSet/>
      <dgm:spPr/>
      <dgm:t>
        <a:bodyPr/>
        <a:lstStyle/>
        <a:p>
          <a:endParaRPr lang="en-US" b="1"/>
        </a:p>
      </dgm:t>
    </dgm:pt>
    <dgm:pt modelId="{D14667E3-5840-2D40-99A9-7287A40D7B63}" type="sibTrans" cxnId="{361E7BF4-9320-8C4B-8C03-6D0A7112F4EE}">
      <dgm:prSet/>
      <dgm:spPr/>
      <dgm:t>
        <a:bodyPr/>
        <a:lstStyle/>
        <a:p>
          <a:endParaRPr lang="en-US" b="1"/>
        </a:p>
      </dgm:t>
    </dgm:pt>
    <dgm:pt modelId="{5379C9A6-57DC-714E-819B-97765A72969E}">
      <dgm:prSet phldrT="[Text]"/>
      <dgm:spPr/>
      <dgm:t>
        <a:bodyPr/>
        <a:lstStyle/>
        <a:p>
          <a:r>
            <a:rPr lang="en-US" b="1" dirty="0"/>
            <a:t>NWP</a:t>
          </a:r>
        </a:p>
      </dgm:t>
    </dgm:pt>
    <dgm:pt modelId="{C8A13A8C-B92E-324B-823F-F3F134C9055F}" type="parTrans" cxnId="{CB8FC35A-E84D-7F4F-9B16-A2B5CFB137A2}">
      <dgm:prSet/>
      <dgm:spPr/>
      <dgm:t>
        <a:bodyPr/>
        <a:lstStyle/>
        <a:p>
          <a:endParaRPr lang="en-US" b="1"/>
        </a:p>
      </dgm:t>
    </dgm:pt>
    <dgm:pt modelId="{0385EDDF-0D9B-2346-B84F-3AED7A8CEFA9}" type="sibTrans" cxnId="{CB8FC35A-E84D-7F4F-9B16-A2B5CFB137A2}">
      <dgm:prSet/>
      <dgm:spPr/>
      <dgm:t>
        <a:bodyPr/>
        <a:lstStyle/>
        <a:p>
          <a:endParaRPr lang="en-US" b="1"/>
        </a:p>
      </dgm:t>
    </dgm:pt>
    <dgm:pt modelId="{2DC41BFF-A065-7E4E-8D08-41B2E245488D}">
      <dgm:prSet phldrT="[Text]"/>
      <dgm:spPr/>
      <dgm:t>
        <a:bodyPr/>
        <a:lstStyle/>
        <a:p>
          <a:r>
            <a:rPr lang="en-US" b="1" dirty="0"/>
            <a:t>Post-Processing</a:t>
          </a:r>
        </a:p>
      </dgm:t>
    </dgm:pt>
    <dgm:pt modelId="{6EFB44D9-A36C-CC47-83A6-3DCB28DD4BCA}" type="parTrans" cxnId="{B35A227D-D05E-DC49-A9F8-2C08E4A4BC44}">
      <dgm:prSet/>
      <dgm:spPr/>
      <dgm:t>
        <a:bodyPr/>
        <a:lstStyle/>
        <a:p>
          <a:endParaRPr lang="en-US" b="1"/>
        </a:p>
      </dgm:t>
    </dgm:pt>
    <dgm:pt modelId="{003CB700-1ACB-524C-B6B8-A9C27DA43768}" type="sibTrans" cxnId="{B35A227D-D05E-DC49-A9F8-2C08E4A4BC44}">
      <dgm:prSet/>
      <dgm:spPr/>
      <dgm:t>
        <a:bodyPr/>
        <a:lstStyle/>
        <a:p>
          <a:endParaRPr lang="en-US" b="1"/>
        </a:p>
      </dgm:t>
    </dgm:pt>
    <dgm:pt modelId="{5EEC3227-AAC8-404A-8989-69403EB355F4}">
      <dgm:prSet phldrT="[Text]"/>
      <dgm:spPr/>
      <dgm:t>
        <a:bodyPr/>
        <a:lstStyle/>
        <a:p>
          <a:r>
            <a:rPr lang="en-US" b="1" dirty="0"/>
            <a:t>Forecaster</a:t>
          </a:r>
        </a:p>
      </dgm:t>
    </dgm:pt>
    <dgm:pt modelId="{71C964B0-07FF-1048-AC9F-0FB7772861BD}" type="parTrans" cxnId="{451733CE-3AA0-7E44-A467-76A409FE21B8}">
      <dgm:prSet/>
      <dgm:spPr/>
      <dgm:t>
        <a:bodyPr/>
        <a:lstStyle/>
        <a:p>
          <a:endParaRPr lang="en-US" b="1"/>
        </a:p>
      </dgm:t>
    </dgm:pt>
    <dgm:pt modelId="{7C0FE7A5-7059-4B48-AA78-848070E40519}" type="sibTrans" cxnId="{451733CE-3AA0-7E44-A467-76A409FE21B8}">
      <dgm:prSet/>
      <dgm:spPr/>
      <dgm:t>
        <a:bodyPr/>
        <a:lstStyle/>
        <a:p>
          <a:endParaRPr lang="en-US" b="1"/>
        </a:p>
      </dgm:t>
    </dgm:pt>
    <dgm:pt modelId="{A09752BD-2B05-6242-8809-408A137922E3}">
      <dgm:prSet phldrT="[Text]"/>
      <dgm:spPr/>
      <dgm:t>
        <a:bodyPr/>
        <a:lstStyle/>
        <a:p>
          <a:r>
            <a:rPr lang="en-US" b="1" dirty="0"/>
            <a:t>Stakeholders</a:t>
          </a:r>
        </a:p>
      </dgm:t>
    </dgm:pt>
    <dgm:pt modelId="{07A343D6-BE47-914B-BF27-5D8C862CD80B}" type="parTrans" cxnId="{53BCFA72-A77E-734D-8449-EEF227C71191}">
      <dgm:prSet/>
      <dgm:spPr/>
      <dgm:t>
        <a:bodyPr/>
        <a:lstStyle/>
        <a:p>
          <a:endParaRPr lang="en-US" b="1"/>
        </a:p>
      </dgm:t>
    </dgm:pt>
    <dgm:pt modelId="{D5944324-FB82-6148-8B92-90685E4E8AFC}" type="sibTrans" cxnId="{53BCFA72-A77E-734D-8449-EEF227C71191}">
      <dgm:prSet/>
      <dgm:spPr/>
      <dgm:t>
        <a:bodyPr/>
        <a:lstStyle/>
        <a:p>
          <a:endParaRPr lang="en-US" b="1"/>
        </a:p>
      </dgm:t>
    </dgm:pt>
    <dgm:pt modelId="{A3E43D4D-E2AF-CE4C-A0A5-B103F3FC167A}">
      <dgm:prSet/>
      <dgm:spPr/>
      <dgm:t>
        <a:bodyPr/>
        <a:lstStyle/>
        <a:p>
          <a:r>
            <a:rPr lang="en-US" b="1" dirty="0"/>
            <a:t>HPC</a:t>
          </a:r>
        </a:p>
      </dgm:t>
    </dgm:pt>
    <dgm:pt modelId="{546FE253-221B-CA4C-8B8A-BCF2B6AA1B47}" type="parTrans" cxnId="{EB18F8EE-6ED0-D440-9486-71B244713EE0}">
      <dgm:prSet/>
      <dgm:spPr/>
      <dgm:t>
        <a:bodyPr/>
        <a:lstStyle/>
        <a:p>
          <a:endParaRPr lang="en-US" b="1"/>
        </a:p>
      </dgm:t>
    </dgm:pt>
    <dgm:pt modelId="{2F76774D-43AD-F04F-BA97-B82806A7599C}" type="sibTrans" cxnId="{EB18F8EE-6ED0-D440-9486-71B244713EE0}">
      <dgm:prSet/>
      <dgm:spPr/>
      <dgm:t>
        <a:bodyPr/>
        <a:lstStyle/>
        <a:p>
          <a:endParaRPr lang="en-US" b="1"/>
        </a:p>
      </dgm:t>
    </dgm:pt>
    <dgm:pt modelId="{92C4489C-F8B2-C544-AA3C-B88D6DF4E630}" type="pres">
      <dgm:prSet presAssocID="{DB6E4330-D358-7F40-8EE3-4CACBF34CD1E}" presName="Name0" presStyleCnt="0">
        <dgm:presLayoutVars>
          <dgm:dir/>
          <dgm:animLvl val="lvl"/>
          <dgm:resizeHandles val="exact"/>
        </dgm:presLayoutVars>
      </dgm:prSet>
      <dgm:spPr/>
    </dgm:pt>
    <dgm:pt modelId="{AC94F20E-0EB6-BA49-BC35-C28D737CD12E}" type="pres">
      <dgm:prSet presAssocID="{DB6E4330-D358-7F40-8EE3-4CACBF34CD1E}" presName="tSp" presStyleCnt="0"/>
      <dgm:spPr/>
    </dgm:pt>
    <dgm:pt modelId="{AD501C6B-7043-BD43-A7DD-966BE1F8B16D}" type="pres">
      <dgm:prSet presAssocID="{DB6E4330-D358-7F40-8EE3-4CACBF34CD1E}" presName="bSp" presStyleCnt="0"/>
      <dgm:spPr/>
    </dgm:pt>
    <dgm:pt modelId="{66F4DF81-7D37-DD47-BBD0-89F978B861CC}" type="pres">
      <dgm:prSet presAssocID="{DB6E4330-D358-7F40-8EE3-4CACBF34CD1E}" presName="process" presStyleCnt="0"/>
      <dgm:spPr/>
    </dgm:pt>
    <dgm:pt modelId="{E688581B-6841-E447-83A2-E4376416AAC7}" type="pres">
      <dgm:prSet presAssocID="{438D7667-657A-A24F-92C0-E5A21DE49E66}" presName="composite1" presStyleCnt="0"/>
      <dgm:spPr/>
    </dgm:pt>
    <dgm:pt modelId="{E092EE66-C527-CA48-826B-604C1D4AD640}" type="pres">
      <dgm:prSet presAssocID="{438D7667-657A-A24F-92C0-E5A21DE49E66}" presName="dummyNode1" presStyleLbl="node1" presStyleIdx="0" presStyleCnt="7"/>
      <dgm:spPr/>
    </dgm:pt>
    <dgm:pt modelId="{AEA8881F-8CBC-CC45-9453-9E2D801E307E}" type="pres">
      <dgm:prSet presAssocID="{438D7667-657A-A24F-92C0-E5A21DE49E66}" presName="childNode1" presStyleLbl="bgAcc1" presStyleIdx="0" presStyleCnt="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49284CF-4A23-7140-8B41-1FBEC5A1B9E1}" type="pres">
      <dgm:prSet presAssocID="{438D7667-657A-A24F-92C0-E5A21DE49E66}" presName="childNode1tx" presStyleLbl="bgAcc1" presStyleIdx="0" presStyleCnt="7">
        <dgm:presLayoutVars>
          <dgm:bulletEnabled val="1"/>
        </dgm:presLayoutVars>
      </dgm:prSet>
      <dgm:spPr/>
    </dgm:pt>
    <dgm:pt modelId="{73CFD56D-60F0-9542-B3DF-5E0C7F07B9B9}" type="pres">
      <dgm:prSet presAssocID="{438D7667-657A-A24F-92C0-E5A21DE49E66}" presName="parentNode1" presStyleLbl="node1" presStyleIdx="0" presStyleCnt="7">
        <dgm:presLayoutVars>
          <dgm:chMax val="1"/>
          <dgm:bulletEnabled val="1"/>
        </dgm:presLayoutVars>
      </dgm:prSet>
      <dgm:spPr/>
    </dgm:pt>
    <dgm:pt modelId="{6487F932-D7A6-F34A-8492-883DA2CD65E3}" type="pres">
      <dgm:prSet presAssocID="{438D7667-657A-A24F-92C0-E5A21DE49E66}" presName="connSite1" presStyleCnt="0"/>
      <dgm:spPr/>
    </dgm:pt>
    <dgm:pt modelId="{47519DB0-935F-F644-9672-8B0B19041126}" type="pres">
      <dgm:prSet presAssocID="{1A5F21B5-8135-9848-96BF-D239D09A90AF}" presName="Name9" presStyleLbl="sibTrans2D1" presStyleIdx="0" presStyleCnt="6"/>
      <dgm:spPr/>
    </dgm:pt>
    <dgm:pt modelId="{172397F7-32ED-1945-9116-8DF5C81DC38A}" type="pres">
      <dgm:prSet presAssocID="{A3E43D4D-E2AF-CE4C-A0A5-B103F3FC167A}" presName="composite2" presStyleCnt="0"/>
      <dgm:spPr/>
    </dgm:pt>
    <dgm:pt modelId="{5DE7B263-1D4B-9444-9CE4-A255F4EBD9AF}" type="pres">
      <dgm:prSet presAssocID="{A3E43D4D-E2AF-CE4C-A0A5-B103F3FC167A}" presName="dummyNode2" presStyleLbl="node1" presStyleIdx="0" presStyleCnt="7"/>
      <dgm:spPr/>
    </dgm:pt>
    <dgm:pt modelId="{02B582B4-1BE4-9747-851F-66B0801DA363}" type="pres">
      <dgm:prSet presAssocID="{A3E43D4D-E2AF-CE4C-A0A5-B103F3FC167A}" presName="childNode2" presStyleLbl="bgAcc1" presStyleIdx="1" presStyleCnt="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B97E1E4-3CFD-6145-8201-97DA567FC60B}" type="pres">
      <dgm:prSet presAssocID="{A3E43D4D-E2AF-CE4C-A0A5-B103F3FC167A}" presName="childNode2tx" presStyleLbl="bgAcc1" presStyleIdx="1" presStyleCnt="7">
        <dgm:presLayoutVars>
          <dgm:bulletEnabled val="1"/>
        </dgm:presLayoutVars>
      </dgm:prSet>
      <dgm:spPr/>
    </dgm:pt>
    <dgm:pt modelId="{71507FAA-8FD1-D84B-BAEF-C6666D787DFF}" type="pres">
      <dgm:prSet presAssocID="{A3E43D4D-E2AF-CE4C-A0A5-B103F3FC167A}" presName="parentNode2" presStyleLbl="node1" presStyleIdx="1" presStyleCnt="7">
        <dgm:presLayoutVars>
          <dgm:chMax val="0"/>
          <dgm:bulletEnabled val="1"/>
        </dgm:presLayoutVars>
      </dgm:prSet>
      <dgm:spPr/>
    </dgm:pt>
    <dgm:pt modelId="{8F25E8A5-3AA7-F342-9311-571D89EB0698}" type="pres">
      <dgm:prSet presAssocID="{A3E43D4D-E2AF-CE4C-A0A5-B103F3FC167A}" presName="connSite2" presStyleCnt="0"/>
      <dgm:spPr/>
    </dgm:pt>
    <dgm:pt modelId="{FE3B7035-F061-2E40-B156-BDC6359EDCC5}" type="pres">
      <dgm:prSet presAssocID="{2F76774D-43AD-F04F-BA97-B82806A7599C}" presName="Name18" presStyleLbl="sibTrans2D1" presStyleIdx="1" presStyleCnt="6"/>
      <dgm:spPr/>
    </dgm:pt>
    <dgm:pt modelId="{A87CECF0-3CF7-8D49-869E-592CEF55BEC4}" type="pres">
      <dgm:prSet presAssocID="{D77085D6-457A-C342-B8A8-D9DB709A7D39}" presName="composite1" presStyleCnt="0"/>
      <dgm:spPr/>
    </dgm:pt>
    <dgm:pt modelId="{A29A8D0F-8C0C-E84A-8016-6C3B04CA046A}" type="pres">
      <dgm:prSet presAssocID="{D77085D6-457A-C342-B8A8-D9DB709A7D39}" presName="dummyNode1" presStyleLbl="node1" presStyleIdx="1" presStyleCnt="7"/>
      <dgm:spPr/>
    </dgm:pt>
    <dgm:pt modelId="{1081EBEF-C83E-4141-BD06-F936DBA11FD2}" type="pres">
      <dgm:prSet presAssocID="{D77085D6-457A-C342-B8A8-D9DB709A7D39}" presName="childNode1" presStyleLbl="bgAcc1" presStyleIdx="2" presStyleCnt="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35F330F-3DC0-E847-B264-137ED8C8BAB5}" type="pres">
      <dgm:prSet presAssocID="{D77085D6-457A-C342-B8A8-D9DB709A7D39}" presName="childNode1tx" presStyleLbl="bgAcc1" presStyleIdx="2" presStyleCnt="7">
        <dgm:presLayoutVars>
          <dgm:bulletEnabled val="1"/>
        </dgm:presLayoutVars>
      </dgm:prSet>
      <dgm:spPr/>
    </dgm:pt>
    <dgm:pt modelId="{2A6D9F34-264C-4D44-B168-F62283E38416}" type="pres">
      <dgm:prSet presAssocID="{D77085D6-457A-C342-B8A8-D9DB709A7D39}" presName="parentNode1" presStyleLbl="node1" presStyleIdx="2" presStyleCnt="7">
        <dgm:presLayoutVars>
          <dgm:chMax val="1"/>
          <dgm:bulletEnabled val="1"/>
        </dgm:presLayoutVars>
      </dgm:prSet>
      <dgm:spPr/>
    </dgm:pt>
    <dgm:pt modelId="{B7B10D5C-B61A-7A41-972D-300C55F9F461}" type="pres">
      <dgm:prSet presAssocID="{D77085D6-457A-C342-B8A8-D9DB709A7D39}" presName="connSite1" presStyleCnt="0"/>
      <dgm:spPr/>
    </dgm:pt>
    <dgm:pt modelId="{812653E3-6E0A-E94F-9AB7-B82B8ACE5AC1}" type="pres">
      <dgm:prSet presAssocID="{D14667E3-5840-2D40-99A9-7287A40D7B63}" presName="Name9" presStyleLbl="sibTrans2D1" presStyleIdx="2" presStyleCnt="6"/>
      <dgm:spPr/>
    </dgm:pt>
    <dgm:pt modelId="{CCAEE15C-D6BD-AA4F-A665-727F5664D259}" type="pres">
      <dgm:prSet presAssocID="{5379C9A6-57DC-714E-819B-97765A72969E}" presName="composite2" presStyleCnt="0"/>
      <dgm:spPr/>
    </dgm:pt>
    <dgm:pt modelId="{8266055C-F37E-AE4C-BC03-42337F62E337}" type="pres">
      <dgm:prSet presAssocID="{5379C9A6-57DC-714E-819B-97765A72969E}" presName="dummyNode2" presStyleLbl="node1" presStyleIdx="2" presStyleCnt="7"/>
      <dgm:spPr/>
    </dgm:pt>
    <dgm:pt modelId="{5B1DA4AC-E6BB-3145-8811-61E04A20C2F6}" type="pres">
      <dgm:prSet presAssocID="{5379C9A6-57DC-714E-819B-97765A72969E}" presName="childNode2" presStyleLbl="bgAcc1" presStyleIdx="3" presStyleCnt="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DABB2C2C-4333-B84E-9514-CE89AD70DF34}" type="pres">
      <dgm:prSet presAssocID="{5379C9A6-57DC-714E-819B-97765A72969E}" presName="childNode2tx" presStyleLbl="bgAcc1" presStyleIdx="3" presStyleCnt="7">
        <dgm:presLayoutVars>
          <dgm:bulletEnabled val="1"/>
        </dgm:presLayoutVars>
      </dgm:prSet>
      <dgm:spPr/>
    </dgm:pt>
    <dgm:pt modelId="{209385F4-91B1-5948-B337-82C8AD2E33E6}" type="pres">
      <dgm:prSet presAssocID="{5379C9A6-57DC-714E-819B-97765A72969E}" presName="parentNode2" presStyleLbl="node1" presStyleIdx="3" presStyleCnt="7">
        <dgm:presLayoutVars>
          <dgm:chMax val="0"/>
          <dgm:bulletEnabled val="1"/>
        </dgm:presLayoutVars>
      </dgm:prSet>
      <dgm:spPr/>
    </dgm:pt>
    <dgm:pt modelId="{20413B15-DEBD-9C45-831F-7C16B46F7645}" type="pres">
      <dgm:prSet presAssocID="{5379C9A6-57DC-714E-819B-97765A72969E}" presName="connSite2" presStyleCnt="0"/>
      <dgm:spPr/>
    </dgm:pt>
    <dgm:pt modelId="{BA66E8D7-EBD1-754D-9890-A09F18C5A151}" type="pres">
      <dgm:prSet presAssocID="{0385EDDF-0D9B-2346-B84F-3AED7A8CEFA9}" presName="Name18" presStyleLbl="sibTrans2D1" presStyleIdx="3" presStyleCnt="6"/>
      <dgm:spPr/>
    </dgm:pt>
    <dgm:pt modelId="{64B326AE-AD05-CB46-B953-6801F00619AB}" type="pres">
      <dgm:prSet presAssocID="{2DC41BFF-A065-7E4E-8D08-41B2E245488D}" presName="composite1" presStyleCnt="0"/>
      <dgm:spPr/>
    </dgm:pt>
    <dgm:pt modelId="{058AFAFD-3944-A447-AD50-E43C02B6D54F}" type="pres">
      <dgm:prSet presAssocID="{2DC41BFF-A065-7E4E-8D08-41B2E245488D}" presName="dummyNode1" presStyleLbl="node1" presStyleIdx="3" presStyleCnt="7"/>
      <dgm:spPr/>
    </dgm:pt>
    <dgm:pt modelId="{C512FC90-B52D-064A-AA3D-9DD5FC5ADCB6}" type="pres">
      <dgm:prSet presAssocID="{2DC41BFF-A065-7E4E-8D08-41B2E245488D}" presName="childNode1" presStyleLbl="bgAcc1" presStyleIdx="4" presStyleCnt="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A9774831-7941-7842-B910-AE9AB1A26E3B}" type="pres">
      <dgm:prSet presAssocID="{2DC41BFF-A065-7E4E-8D08-41B2E245488D}" presName="childNode1tx" presStyleLbl="bgAcc1" presStyleIdx="4" presStyleCnt="7">
        <dgm:presLayoutVars>
          <dgm:bulletEnabled val="1"/>
        </dgm:presLayoutVars>
      </dgm:prSet>
      <dgm:spPr/>
    </dgm:pt>
    <dgm:pt modelId="{9073B07A-7BEA-9146-B628-A37E987AC8C8}" type="pres">
      <dgm:prSet presAssocID="{2DC41BFF-A065-7E4E-8D08-41B2E245488D}" presName="parentNode1" presStyleLbl="node1" presStyleIdx="4" presStyleCnt="7">
        <dgm:presLayoutVars>
          <dgm:chMax val="1"/>
          <dgm:bulletEnabled val="1"/>
        </dgm:presLayoutVars>
      </dgm:prSet>
      <dgm:spPr/>
    </dgm:pt>
    <dgm:pt modelId="{1BDAD1C6-5DFC-8947-B91C-706CBEA477E7}" type="pres">
      <dgm:prSet presAssocID="{2DC41BFF-A065-7E4E-8D08-41B2E245488D}" presName="connSite1" presStyleCnt="0"/>
      <dgm:spPr/>
    </dgm:pt>
    <dgm:pt modelId="{40E66424-0614-DA49-A4C4-D88214F6F9E4}" type="pres">
      <dgm:prSet presAssocID="{003CB700-1ACB-524C-B6B8-A9C27DA43768}" presName="Name9" presStyleLbl="sibTrans2D1" presStyleIdx="4" presStyleCnt="6"/>
      <dgm:spPr/>
    </dgm:pt>
    <dgm:pt modelId="{849735E5-5AD0-4C4C-89D5-CFEA903F19C9}" type="pres">
      <dgm:prSet presAssocID="{5EEC3227-AAC8-404A-8989-69403EB355F4}" presName="composite2" presStyleCnt="0"/>
      <dgm:spPr/>
    </dgm:pt>
    <dgm:pt modelId="{76D4FA59-61DB-474E-9DBE-D61D0E7954E0}" type="pres">
      <dgm:prSet presAssocID="{5EEC3227-AAC8-404A-8989-69403EB355F4}" presName="dummyNode2" presStyleLbl="node1" presStyleIdx="4" presStyleCnt="7"/>
      <dgm:spPr/>
    </dgm:pt>
    <dgm:pt modelId="{B29E548A-1A8E-6B46-923E-61D8ED3037F8}" type="pres">
      <dgm:prSet presAssocID="{5EEC3227-AAC8-404A-8989-69403EB355F4}" presName="childNode2" presStyleLbl="bgAcc1" presStyleIdx="5" presStyleCnt="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B6D9691B-226A-6E4C-A067-8A0D21F147EE}" type="pres">
      <dgm:prSet presAssocID="{5EEC3227-AAC8-404A-8989-69403EB355F4}" presName="childNode2tx" presStyleLbl="bgAcc1" presStyleIdx="5" presStyleCnt="7">
        <dgm:presLayoutVars>
          <dgm:bulletEnabled val="1"/>
        </dgm:presLayoutVars>
      </dgm:prSet>
      <dgm:spPr/>
    </dgm:pt>
    <dgm:pt modelId="{C8CA1189-8375-F74C-B1C0-F2B1B75CA09A}" type="pres">
      <dgm:prSet presAssocID="{5EEC3227-AAC8-404A-8989-69403EB355F4}" presName="parentNode2" presStyleLbl="node1" presStyleIdx="5" presStyleCnt="7">
        <dgm:presLayoutVars>
          <dgm:chMax val="0"/>
          <dgm:bulletEnabled val="1"/>
        </dgm:presLayoutVars>
      </dgm:prSet>
      <dgm:spPr/>
    </dgm:pt>
    <dgm:pt modelId="{341C6274-F63B-024F-A26C-3BC750CA6188}" type="pres">
      <dgm:prSet presAssocID="{5EEC3227-AAC8-404A-8989-69403EB355F4}" presName="connSite2" presStyleCnt="0"/>
      <dgm:spPr/>
    </dgm:pt>
    <dgm:pt modelId="{7AED69AB-0075-DC49-9978-D45FF20EF470}" type="pres">
      <dgm:prSet presAssocID="{7C0FE7A5-7059-4B48-AA78-848070E40519}" presName="Name18" presStyleLbl="sibTrans2D1" presStyleIdx="5" presStyleCnt="6"/>
      <dgm:spPr/>
    </dgm:pt>
    <dgm:pt modelId="{6F32E44F-A6C0-9E4E-9DE1-59957FD09D5B}" type="pres">
      <dgm:prSet presAssocID="{A09752BD-2B05-6242-8809-408A137922E3}" presName="composite1" presStyleCnt="0"/>
      <dgm:spPr/>
    </dgm:pt>
    <dgm:pt modelId="{F30DC691-AC32-5E4A-98C5-AD7D68B9DEA2}" type="pres">
      <dgm:prSet presAssocID="{A09752BD-2B05-6242-8809-408A137922E3}" presName="dummyNode1" presStyleLbl="node1" presStyleIdx="5" presStyleCnt="7"/>
      <dgm:spPr/>
    </dgm:pt>
    <dgm:pt modelId="{D8541562-FF8E-A74B-BA9C-823BE8AE63D1}" type="pres">
      <dgm:prSet presAssocID="{A09752BD-2B05-6242-8809-408A137922E3}" presName="childNode1" presStyleLbl="bgAcc1" presStyleIdx="6" presStyleCnt="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101124FA-80BC-CB40-A0C5-7FD633734E89}" type="pres">
      <dgm:prSet presAssocID="{A09752BD-2B05-6242-8809-408A137922E3}" presName="childNode1tx" presStyleLbl="bgAcc1" presStyleIdx="6" presStyleCnt="7">
        <dgm:presLayoutVars>
          <dgm:bulletEnabled val="1"/>
        </dgm:presLayoutVars>
      </dgm:prSet>
      <dgm:spPr/>
    </dgm:pt>
    <dgm:pt modelId="{AC8FFC6D-CFAB-064B-A552-65F3F94E2771}" type="pres">
      <dgm:prSet presAssocID="{A09752BD-2B05-6242-8809-408A137922E3}" presName="parentNode1" presStyleLbl="node1" presStyleIdx="6" presStyleCnt="7">
        <dgm:presLayoutVars>
          <dgm:chMax val="1"/>
          <dgm:bulletEnabled val="1"/>
        </dgm:presLayoutVars>
      </dgm:prSet>
      <dgm:spPr/>
    </dgm:pt>
    <dgm:pt modelId="{F779E84D-09DE-C44D-98C1-F4DC453F3005}" type="pres">
      <dgm:prSet presAssocID="{A09752BD-2B05-6242-8809-408A137922E3}" presName="connSite1" presStyleCnt="0"/>
      <dgm:spPr/>
    </dgm:pt>
  </dgm:ptLst>
  <dgm:cxnLst>
    <dgm:cxn modelId="{96032733-52A1-1148-9BF1-5E632EBE7443}" type="presOf" srcId="{7C0FE7A5-7059-4B48-AA78-848070E40519}" destId="{7AED69AB-0075-DC49-9978-D45FF20EF470}" srcOrd="0" destOrd="0" presId="urn:microsoft.com/office/officeart/2005/8/layout/hProcess4"/>
    <dgm:cxn modelId="{A218D33A-762E-AF47-83D6-1FAC82A9AE67}" type="presOf" srcId="{D14667E3-5840-2D40-99A9-7287A40D7B63}" destId="{812653E3-6E0A-E94F-9AB7-B82B8ACE5AC1}" srcOrd="0" destOrd="0" presId="urn:microsoft.com/office/officeart/2005/8/layout/hProcess4"/>
    <dgm:cxn modelId="{956EE544-CD8C-464F-B2DE-645ADFEB19EF}" type="presOf" srcId="{A3E43D4D-E2AF-CE4C-A0A5-B103F3FC167A}" destId="{71507FAA-8FD1-D84B-BAEF-C6666D787DFF}" srcOrd="0" destOrd="0" presId="urn:microsoft.com/office/officeart/2005/8/layout/hProcess4"/>
    <dgm:cxn modelId="{1971334B-4038-4B45-AA96-C3949F766304}" type="presOf" srcId="{003CB700-1ACB-524C-B6B8-A9C27DA43768}" destId="{40E66424-0614-DA49-A4C4-D88214F6F9E4}" srcOrd="0" destOrd="0" presId="urn:microsoft.com/office/officeart/2005/8/layout/hProcess4"/>
    <dgm:cxn modelId="{D35DC64D-8D1B-7C4F-B941-610D40C9A686}" type="presOf" srcId="{DB6E4330-D358-7F40-8EE3-4CACBF34CD1E}" destId="{92C4489C-F8B2-C544-AA3C-B88D6DF4E630}" srcOrd="0" destOrd="0" presId="urn:microsoft.com/office/officeart/2005/8/layout/hProcess4"/>
    <dgm:cxn modelId="{CB8FC35A-E84D-7F4F-9B16-A2B5CFB137A2}" srcId="{DB6E4330-D358-7F40-8EE3-4CACBF34CD1E}" destId="{5379C9A6-57DC-714E-819B-97765A72969E}" srcOrd="3" destOrd="0" parTransId="{C8A13A8C-B92E-324B-823F-F3F134C9055F}" sibTransId="{0385EDDF-0D9B-2346-B84F-3AED7A8CEFA9}"/>
    <dgm:cxn modelId="{87B1BD6B-B0A5-1A4F-911B-2C7588878582}" type="presOf" srcId="{2DC41BFF-A065-7E4E-8D08-41B2E245488D}" destId="{9073B07A-7BEA-9146-B628-A37E987AC8C8}" srcOrd="0" destOrd="0" presId="urn:microsoft.com/office/officeart/2005/8/layout/hProcess4"/>
    <dgm:cxn modelId="{53BCFA72-A77E-734D-8449-EEF227C71191}" srcId="{DB6E4330-D358-7F40-8EE3-4CACBF34CD1E}" destId="{A09752BD-2B05-6242-8809-408A137922E3}" srcOrd="6" destOrd="0" parTransId="{07A343D6-BE47-914B-BF27-5D8C862CD80B}" sibTransId="{D5944324-FB82-6148-8B92-90685E4E8AFC}"/>
    <dgm:cxn modelId="{B35A227D-D05E-DC49-A9F8-2C08E4A4BC44}" srcId="{DB6E4330-D358-7F40-8EE3-4CACBF34CD1E}" destId="{2DC41BFF-A065-7E4E-8D08-41B2E245488D}" srcOrd="4" destOrd="0" parTransId="{6EFB44D9-A36C-CC47-83A6-3DCB28DD4BCA}" sibTransId="{003CB700-1ACB-524C-B6B8-A9C27DA43768}"/>
    <dgm:cxn modelId="{20AD149D-8A4F-7946-A813-82C6360A6E66}" type="presOf" srcId="{A09752BD-2B05-6242-8809-408A137922E3}" destId="{AC8FFC6D-CFAB-064B-A552-65F3F94E2771}" srcOrd="0" destOrd="0" presId="urn:microsoft.com/office/officeart/2005/8/layout/hProcess4"/>
    <dgm:cxn modelId="{C4CD6DB0-16F1-794C-AF78-973F0961DC8A}" type="presOf" srcId="{2F76774D-43AD-F04F-BA97-B82806A7599C}" destId="{FE3B7035-F061-2E40-B156-BDC6359EDCC5}" srcOrd="0" destOrd="0" presId="urn:microsoft.com/office/officeart/2005/8/layout/hProcess4"/>
    <dgm:cxn modelId="{32E39AB0-EEEA-4C49-B609-9C04E6C605F9}" type="presOf" srcId="{1A5F21B5-8135-9848-96BF-D239D09A90AF}" destId="{47519DB0-935F-F644-9672-8B0B19041126}" srcOrd="0" destOrd="0" presId="urn:microsoft.com/office/officeart/2005/8/layout/hProcess4"/>
    <dgm:cxn modelId="{E0D2E8C8-39F5-0F48-9027-AA68DA145923}" type="presOf" srcId="{0385EDDF-0D9B-2346-B84F-3AED7A8CEFA9}" destId="{BA66E8D7-EBD1-754D-9890-A09F18C5A151}" srcOrd="0" destOrd="0" presId="urn:microsoft.com/office/officeart/2005/8/layout/hProcess4"/>
    <dgm:cxn modelId="{451733CE-3AA0-7E44-A467-76A409FE21B8}" srcId="{DB6E4330-D358-7F40-8EE3-4CACBF34CD1E}" destId="{5EEC3227-AAC8-404A-8989-69403EB355F4}" srcOrd="5" destOrd="0" parTransId="{71C964B0-07FF-1048-AC9F-0FB7772861BD}" sibTransId="{7C0FE7A5-7059-4B48-AA78-848070E40519}"/>
    <dgm:cxn modelId="{D1CDF3DB-DB8A-4D40-A68F-ADAF4BD6DBB1}" type="presOf" srcId="{438D7667-657A-A24F-92C0-E5A21DE49E66}" destId="{73CFD56D-60F0-9542-B3DF-5E0C7F07B9B9}" srcOrd="0" destOrd="0" presId="urn:microsoft.com/office/officeart/2005/8/layout/hProcess4"/>
    <dgm:cxn modelId="{2205F1E9-1239-1E4F-9606-D8BBBC8FF94C}" type="presOf" srcId="{5EEC3227-AAC8-404A-8989-69403EB355F4}" destId="{C8CA1189-8375-F74C-B1C0-F2B1B75CA09A}" srcOrd="0" destOrd="0" presId="urn:microsoft.com/office/officeart/2005/8/layout/hProcess4"/>
    <dgm:cxn modelId="{EB18F8EE-6ED0-D440-9486-71B244713EE0}" srcId="{DB6E4330-D358-7F40-8EE3-4CACBF34CD1E}" destId="{A3E43D4D-E2AF-CE4C-A0A5-B103F3FC167A}" srcOrd="1" destOrd="0" parTransId="{546FE253-221B-CA4C-8B8A-BCF2B6AA1B47}" sibTransId="{2F76774D-43AD-F04F-BA97-B82806A7599C}"/>
    <dgm:cxn modelId="{361E7BF4-9320-8C4B-8C03-6D0A7112F4EE}" srcId="{DB6E4330-D358-7F40-8EE3-4CACBF34CD1E}" destId="{D77085D6-457A-C342-B8A8-D9DB709A7D39}" srcOrd="2" destOrd="0" parTransId="{F0E6B4F7-6C9C-6440-8606-CBFBA5D8162D}" sibTransId="{D14667E3-5840-2D40-99A9-7287A40D7B63}"/>
    <dgm:cxn modelId="{5BCDAEF5-74DE-EE4F-A9BB-D7DC17349DD3}" srcId="{DB6E4330-D358-7F40-8EE3-4CACBF34CD1E}" destId="{438D7667-657A-A24F-92C0-E5A21DE49E66}" srcOrd="0" destOrd="0" parTransId="{62061CDB-2EDA-8842-9712-EB15C12D6912}" sibTransId="{1A5F21B5-8135-9848-96BF-D239D09A90AF}"/>
    <dgm:cxn modelId="{849241FD-AB02-AF47-A377-1A79913C73F5}" type="presOf" srcId="{D77085D6-457A-C342-B8A8-D9DB709A7D39}" destId="{2A6D9F34-264C-4D44-B168-F62283E38416}" srcOrd="0" destOrd="0" presId="urn:microsoft.com/office/officeart/2005/8/layout/hProcess4"/>
    <dgm:cxn modelId="{E8CA35FE-8F41-E44C-856E-69B952DA62B4}" type="presOf" srcId="{5379C9A6-57DC-714E-819B-97765A72969E}" destId="{209385F4-91B1-5948-B337-82C8AD2E33E6}" srcOrd="0" destOrd="0" presId="urn:microsoft.com/office/officeart/2005/8/layout/hProcess4"/>
    <dgm:cxn modelId="{F8CA2DA4-53B5-C44D-9117-31AD242E0995}" type="presParOf" srcId="{92C4489C-F8B2-C544-AA3C-B88D6DF4E630}" destId="{AC94F20E-0EB6-BA49-BC35-C28D737CD12E}" srcOrd="0" destOrd="0" presId="urn:microsoft.com/office/officeart/2005/8/layout/hProcess4"/>
    <dgm:cxn modelId="{289BC6C9-9D34-304D-9147-AF15E485BB06}" type="presParOf" srcId="{92C4489C-F8B2-C544-AA3C-B88D6DF4E630}" destId="{AD501C6B-7043-BD43-A7DD-966BE1F8B16D}" srcOrd="1" destOrd="0" presId="urn:microsoft.com/office/officeart/2005/8/layout/hProcess4"/>
    <dgm:cxn modelId="{AD0C934F-4F2C-AF4A-ACCA-566773C9BACD}" type="presParOf" srcId="{92C4489C-F8B2-C544-AA3C-B88D6DF4E630}" destId="{66F4DF81-7D37-DD47-BBD0-89F978B861CC}" srcOrd="2" destOrd="0" presId="urn:microsoft.com/office/officeart/2005/8/layout/hProcess4"/>
    <dgm:cxn modelId="{3C7460F5-6D8B-ED49-98F0-0D8700D1E537}" type="presParOf" srcId="{66F4DF81-7D37-DD47-BBD0-89F978B861CC}" destId="{E688581B-6841-E447-83A2-E4376416AAC7}" srcOrd="0" destOrd="0" presId="urn:microsoft.com/office/officeart/2005/8/layout/hProcess4"/>
    <dgm:cxn modelId="{2F1A4034-31B7-D34E-8492-A00B07D09A15}" type="presParOf" srcId="{E688581B-6841-E447-83A2-E4376416AAC7}" destId="{E092EE66-C527-CA48-826B-604C1D4AD640}" srcOrd="0" destOrd="0" presId="urn:microsoft.com/office/officeart/2005/8/layout/hProcess4"/>
    <dgm:cxn modelId="{646C8F86-6EC6-154A-B0C5-C70ED3FDCF4C}" type="presParOf" srcId="{E688581B-6841-E447-83A2-E4376416AAC7}" destId="{AEA8881F-8CBC-CC45-9453-9E2D801E307E}" srcOrd="1" destOrd="0" presId="urn:microsoft.com/office/officeart/2005/8/layout/hProcess4"/>
    <dgm:cxn modelId="{B698CD70-315A-F243-B3AC-3489B4C57A0E}" type="presParOf" srcId="{E688581B-6841-E447-83A2-E4376416AAC7}" destId="{C49284CF-4A23-7140-8B41-1FBEC5A1B9E1}" srcOrd="2" destOrd="0" presId="urn:microsoft.com/office/officeart/2005/8/layout/hProcess4"/>
    <dgm:cxn modelId="{8201A5E4-F49C-274B-8679-87DCAD24B137}" type="presParOf" srcId="{E688581B-6841-E447-83A2-E4376416AAC7}" destId="{73CFD56D-60F0-9542-B3DF-5E0C7F07B9B9}" srcOrd="3" destOrd="0" presId="urn:microsoft.com/office/officeart/2005/8/layout/hProcess4"/>
    <dgm:cxn modelId="{6950FCD9-6E0F-1E46-83A0-058E6DFBD1D9}" type="presParOf" srcId="{E688581B-6841-E447-83A2-E4376416AAC7}" destId="{6487F932-D7A6-F34A-8492-883DA2CD65E3}" srcOrd="4" destOrd="0" presId="urn:microsoft.com/office/officeart/2005/8/layout/hProcess4"/>
    <dgm:cxn modelId="{93FE91D0-FD3D-EA4C-8494-F2722CB9B419}" type="presParOf" srcId="{66F4DF81-7D37-DD47-BBD0-89F978B861CC}" destId="{47519DB0-935F-F644-9672-8B0B19041126}" srcOrd="1" destOrd="0" presId="urn:microsoft.com/office/officeart/2005/8/layout/hProcess4"/>
    <dgm:cxn modelId="{6843456D-8778-BB4F-A5CF-98E6D4AFD72E}" type="presParOf" srcId="{66F4DF81-7D37-DD47-BBD0-89F978B861CC}" destId="{172397F7-32ED-1945-9116-8DF5C81DC38A}" srcOrd="2" destOrd="0" presId="urn:microsoft.com/office/officeart/2005/8/layout/hProcess4"/>
    <dgm:cxn modelId="{1F3B75AF-8D02-154C-8FE5-93BA865957D7}" type="presParOf" srcId="{172397F7-32ED-1945-9116-8DF5C81DC38A}" destId="{5DE7B263-1D4B-9444-9CE4-A255F4EBD9AF}" srcOrd="0" destOrd="0" presId="urn:microsoft.com/office/officeart/2005/8/layout/hProcess4"/>
    <dgm:cxn modelId="{65B80169-6FF4-5F49-A0C7-5F52A4B7348D}" type="presParOf" srcId="{172397F7-32ED-1945-9116-8DF5C81DC38A}" destId="{02B582B4-1BE4-9747-851F-66B0801DA363}" srcOrd="1" destOrd="0" presId="urn:microsoft.com/office/officeart/2005/8/layout/hProcess4"/>
    <dgm:cxn modelId="{0BBDFF71-3DE3-4744-8438-738ECEBF28F4}" type="presParOf" srcId="{172397F7-32ED-1945-9116-8DF5C81DC38A}" destId="{9B97E1E4-3CFD-6145-8201-97DA567FC60B}" srcOrd="2" destOrd="0" presId="urn:microsoft.com/office/officeart/2005/8/layout/hProcess4"/>
    <dgm:cxn modelId="{0F23E3C4-CC02-6643-B759-A161B53F9D6B}" type="presParOf" srcId="{172397F7-32ED-1945-9116-8DF5C81DC38A}" destId="{71507FAA-8FD1-D84B-BAEF-C6666D787DFF}" srcOrd="3" destOrd="0" presId="urn:microsoft.com/office/officeart/2005/8/layout/hProcess4"/>
    <dgm:cxn modelId="{935A7079-7C8B-034D-B0D7-80BF692A5C38}" type="presParOf" srcId="{172397F7-32ED-1945-9116-8DF5C81DC38A}" destId="{8F25E8A5-3AA7-F342-9311-571D89EB0698}" srcOrd="4" destOrd="0" presId="urn:microsoft.com/office/officeart/2005/8/layout/hProcess4"/>
    <dgm:cxn modelId="{10027926-75B3-4745-87E5-342A2695D848}" type="presParOf" srcId="{66F4DF81-7D37-DD47-BBD0-89F978B861CC}" destId="{FE3B7035-F061-2E40-B156-BDC6359EDCC5}" srcOrd="3" destOrd="0" presId="urn:microsoft.com/office/officeart/2005/8/layout/hProcess4"/>
    <dgm:cxn modelId="{308B3322-A2F8-5243-A77D-5B1FAF757E37}" type="presParOf" srcId="{66F4DF81-7D37-DD47-BBD0-89F978B861CC}" destId="{A87CECF0-3CF7-8D49-869E-592CEF55BEC4}" srcOrd="4" destOrd="0" presId="urn:microsoft.com/office/officeart/2005/8/layout/hProcess4"/>
    <dgm:cxn modelId="{B0C2E043-A623-7343-80A6-ED3391B3333C}" type="presParOf" srcId="{A87CECF0-3CF7-8D49-869E-592CEF55BEC4}" destId="{A29A8D0F-8C0C-E84A-8016-6C3B04CA046A}" srcOrd="0" destOrd="0" presId="urn:microsoft.com/office/officeart/2005/8/layout/hProcess4"/>
    <dgm:cxn modelId="{949FFD4F-E945-9F40-966A-4948A9DA41F8}" type="presParOf" srcId="{A87CECF0-3CF7-8D49-869E-592CEF55BEC4}" destId="{1081EBEF-C83E-4141-BD06-F936DBA11FD2}" srcOrd="1" destOrd="0" presId="urn:microsoft.com/office/officeart/2005/8/layout/hProcess4"/>
    <dgm:cxn modelId="{E3E994B5-6EEA-8B4C-AB6D-0D08FAB6C2BF}" type="presParOf" srcId="{A87CECF0-3CF7-8D49-869E-592CEF55BEC4}" destId="{935F330F-3DC0-E847-B264-137ED8C8BAB5}" srcOrd="2" destOrd="0" presId="urn:microsoft.com/office/officeart/2005/8/layout/hProcess4"/>
    <dgm:cxn modelId="{39A31FC9-CD50-0446-B2A3-539B91CBFEA1}" type="presParOf" srcId="{A87CECF0-3CF7-8D49-869E-592CEF55BEC4}" destId="{2A6D9F34-264C-4D44-B168-F62283E38416}" srcOrd="3" destOrd="0" presId="urn:microsoft.com/office/officeart/2005/8/layout/hProcess4"/>
    <dgm:cxn modelId="{1DE0A918-97F2-B54C-8535-97624283629F}" type="presParOf" srcId="{A87CECF0-3CF7-8D49-869E-592CEF55BEC4}" destId="{B7B10D5C-B61A-7A41-972D-300C55F9F461}" srcOrd="4" destOrd="0" presId="urn:microsoft.com/office/officeart/2005/8/layout/hProcess4"/>
    <dgm:cxn modelId="{399B7F69-FBBC-6845-9B8A-9188EA8772E0}" type="presParOf" srcId="{66F4DF81-7D37-DD47-BBD0-89F978B861CC}" destId="{812653E3-6E0A-E94F-9AB7-B82B8ACE5AC1}" srcOrd="5" destOrd="0" presId="urn:microsoft.com/office/officeart/2005/8/layout/hProcess4"/>
    <dgm:cxn modelId="{5D307BA2-F4E8-9C42-9ABD-B5545B28FA14}" type="presParOf" srcId="{66F4DF81-7D37-DD47-BBD0-89F978B861CC}" destId="{CCAEE15C-D6BD-AA4F-A665-727F5664D259}" srcOrd="6" destOrd="0" presId="urn:microsoft.com/office/officeart/2005/8/layout/hProcess4"/>
    <dgm:cxn modelId="{02403027-FAAB-2F40-99BF-F322ECF79557}" type="presParOf" srcId="{CCAEE15C-D6BD-AA4F-A665-727F5664D259}" destId="{8266055C-F37E-AE4C-BC03-42337F62E337}" srcOrd="0" destOrd="0" presId="urn:microsoft.com/office/officeart/2005/8/layout/hProcess4"/>
    <dgm:cxn modelId="{317F9B10-7B92-4348-A010-0CFDA5CF76BD}" type="presParOf" srcId="{CCAEE15C-D6BD-AA4F-A665-727F5664D259}" destId="{5B1DA4AC-E6BB-3145-8811-61E04A20C2F6}" srcOrd="1" destOrd="0" presId="urn:microsoft.com/office/officeart/2005/8/layout/hProcess4"/>
    <dgm:cxn modelId="{AF9DAD59-9220-614D-BA2A-BCFDD720B1A2}" type="presParOf" srcId="{CCAEE15C-D6BD-AA4F-A665-727F5664D259}" destId="{DABB2C2C-4333-B84E-9514-CE89AD70DF34}" srcOrd="2" destOrd="0" presId="urn:microsoft.com/office/officeart/2005/8/layout/hProcess4"/>
    <dgm:cxn modelId="{F2B6456E-62E8-C440-A961-9A467E3058D5}" type="presParOf" srcId="{CCAEE15C-D6BD-AA4F-A665-727F5664D259}" destId="{209385F4-91B1-5948-B337-82C8AD2E33E6}" srcOrd="3" destOrd="0" presId="urn:microsoft.com/office/officeart/2005/8/layout/hProcess4"/>
    <dgm:cxn modelId="{9EA26819-1DEB-6F4C-8CEE-6D72DE6F2600}" type="presParOf" srcId="{CCAEE15C-D6BD-AA4F-A665-727F5664D259}" destId="{20413B15-DEBD-9C45-831F-7C16B46F7645}" srcOrd="4" destOrd="0" presId="urn:microsoft.com/office/officeart/2005/8/layout/hProcess4"/>
    <dgm:cxn modelId="{88FE728C-00E2-1A46-A2B3-28C774972C15}" type="presParOf" srcId="{66F4DF81-7D37-DD47-BBD0-89F978B861CC}" destId="{BA66E8D7-EBD1-754D-9890-A09F18C5A151}" srcOrd="7" destOrd="0" presId="urn:microsoft.com/office/officeart/2005/8/layout/hProcess4"/>
    <dgm:cxn modelId="{8FCBC5E3-8017-B045-A451-78C95FC19E76}" type="presParOf" srcId="{66F4DF81-7D37-DD47-BBD0-89F978B861CC}" destId="{64B326AE-AD05-CB46-B953-6801F00619AB}" srcOrd="8" destOrd="0" presId="urn:microsoft.com/office/officeart/2005/8/layout/hProcess4"/>
    <dgm:cxn modelId="{A0200245-5227-2048-9E5F-7C5ED16DF8FA}" type="presParOf" srcId="{64B326AE-AD05-CB46-B953-6801F00619AB}" destId="{058AFAFD-3944-A447-AD50-E43C02B6D54F}" srcOrd="0" destOrd="0" presId="urn:microsoft.com/office/officeart/2005/8/layout/hProcess4"/>
    <dgm:cxn modelId="{7DE27CDA-4DCB-1B41-B181-D2F92F4233A7}" type="presParOf" srcId="{64B326AE-AD05-CB46-B953-6801F00619AB}" destId="{C512FC90-B52D-064A-AA3D-9DD5FC5ADCB6}" srcOrd="1" destOrd="0" presId="urn:microsoft.com/office/officeart/2005/8/layout/hProcess4"/>
    <dgm:cxn modelId="{FA87D4FD-C443-DF4D-BEAA-5194C21BCE16}" type="presParOf" srcId="{64B326AE-AD05-CB46-B953-6801F00619AB}" destId="{A9774831-7941-7842-B910-AE9AB1A26E3B}" srcOrd="2" destOrd="0" presId="urn:microsoft.com/office/officeart/2005/8/layout/hProcess4"/>
    <dgm:cxn modelId="{C776C667-6570-7142-9231-14889649957F}" type="presParOf" srcId="{64B326AE-AD05-CB46-B953-6801F00619AB}" destId="{9073B07A-7BEA-9146-B628-A37E987AC8C8}" srcOrd="3" destOrd="0" presId="urn:microsoft.com/office/officeart/2005/8/layout/hProcess4"/>
    <dgm:cxn modelId="{DF27D2DB-241E-3044-96E2-CED96A03FDDF}" type="presParOf" srcId="{64B326AE-AD05-CB46-B953-6801F00619AB}" destId="{1BDAD1C6-5DFC-8947-B91C-706CBEA477E7}" srcOrd="4" destOrd="0" presId="urn:microsoft.com/office/officeart/2005/8/layout/hProcess4"/>
    <dgm:cxn modelId="{67067C67-3C32-D940-875E-5B1364B5940B}" type="presParOf" srcId="{66F4DF81-7D37-DD47-BBD0-89F978B861CC}" destId="{40E66424-0614-DA49-A4C4-D88214F6F9E4}" srcOrd="9" destOrd="0" presId="urn:microsoft.com/office/officeart/2005/8/layout/hProcess4"/>
    <dgm:cxn modelId="{8CCAF6EB-6D5B-0B42-88C7-64760FEF1709}" type="presParOf" srcId="{66F4DF81-7D37-DD47-BBD0-89F978B861CC}" destId="{849735E5-5AD0-4C4C-89D5-CFEA903F19C9}" srcOrd="10" destOrd="0" presId="urn:microsoft.com/office/officeart/2005/8/layout/hProcess4"/>
    <dgm:cxn modelId="{AFB08239-1165-834C-ACA9-A34F56EC288B}" type="presParOf" srcId="{849735E5-5AD0-4C4C-89D5-CFEA903F19C9}" destId="{76D4FA59-61DB-474E-9DBE-D61D0E7954E0}" srcOrd="0" destOrd="0" presId="urn:microsoft.com/office/officeart/2005/8/layout/hProcess4"/>
    <dgm:cxn modelId="{F3CA9E59-54DC-BD42-BF47-52430B2C37EC}" type="presParOf" srcId="{849735E5-5AD0-4C4C-89D5-CFEA903F19C9}" destId="{B29E548A-1A8E-6B46-923E-61D8ED3037F8}" srcOrd="1" destOrd="0" presId="urn:microsoft.com/office/officeart/2005/8/layout/hProcess4"/>
    <dgm:cxn modelId="{75AF65A3-F149-CB4C-97AB-56F5564919D8}" type="presParOf" srcId="{849735E5-5AD0-4C4C-89D5-CFEA903F19C9}" destId="{B6D9691B-226A-6E4C-A067-8A0D21F147EE}" srcOrd="2" destOrd="0" presId="urn:microsoft.com/office/officeart/2005/8/layout/hProcess4"/>
    <dgm:cxn modelId="{2CAAC294-C29B-1A42-89E0-965665D2D834}" type="presParOf" srcId="{849735E5-5AD0-4C4C-89D5-CFEA903F19C9}" destId="{C8CA1189-8375-F74C-B1C0-F2B1B75CA09A}" srcOrd="3" destOrd="0" presId="urn:microsoft.com/office/officeart/2005/8/layout/hProcess4"/>
    <dgm:cxn modelId="{2AD36583-DF96-5F4C-808F-C7D72C2042F0}" type="presParOf" srcId="{849735E5-5AD0-4C4C-89D5-CFEA903F19C9}" destId="{341C6274-F63B-024F-A26C-3BC750CA6188}" srcOrd="4" destOrd="0" presId="urn:microsoft.com/office/officeart/2005/8/layout/hProcess4"/>
    <dgm:cxn modelId="{744D7D6E-B540-6744-A6F8-ACF09FB87DE9}" type="presParOf" srcId="{66F4DF81-7D37-DD47-BBD0-89F978B861CC}" destId="{7AED69AB-0075-DC49-9978-D45FF20EF470}" srcOrd="11" destOrd="0" presId="urn:microsoft.com/office/officeart/2005/8/layout/hProcess4"/>
    <dgm:cxn modelId="{59B119C5-71F5-2A46-8B52-CD7A7C4BD59D}" type="presParOf" srcId="{66F4DF81-7D37-DD47-BBD0-89F978B861CC}" destId="{6F32E44F-A6C0-9E4E-9DE1-59957FD09D5B}" srcOrd="12" destOrd="0" presId="urn:microsoft.com/office/officeart/2005/8/layout/hProcess4"/>
    <dgm:cxn modelId="{D090D1C0-68DC-8440-8DF4-B5E22B795CC6}" type="presParOf" srcId="{6F32E44F-A6C0-9E4E-9DE1-59957FD09D5B}" destId="{F30DC691-AC32-5E4A-98C5-AD7D68B9DEA2}" srcOrd="0" destOrd="0" presId="urn:microsoft.com/office/officeart/2005/8/layout/hProcess4"/>
    <dgm:cxn modelId="{D43A72ED-27C7-8E4C-8B20-B4AF2260A2E5}" type="presParOf" srcId="{6F32E44F-A6C0-9E4E-9DE1-59957FD09D5B}" destId="{D8541562-FF8E-A74B-BA9C-823BE8AE63D1}" srcOrd="1" destOrd="0" presId="urn:microsoft.com/office/officeart/2005/8/layout/hProcess4"/>
    <dgm:cxn modelId="{95EA4D58-0E23-9F40-AA79-D24D13AE3E05}" type="presParOf" srcId="{6F32E44F-A6C0-9E4E-9DE1-59957FD09D5B}" destId="{101124FA-80BC-CB40-A0C5-7FD633734E89}" srcOrd="2" destOrd="0" presId="urn:microsoft.com/office/officeart/2005/8/layout/hProcess4"/>
    <dgm:cxn modelId="{741EEFF3-BF6C-E54D-BA1D-C7E6FF57206B}" type="presParOf" srcId="{6F32E44F-A6C0-9E4E-9DE1-59957FD09D5B}" destId="{AC8FFC6D-CFAB-064B-A552-65F3F94E2771}" srcOrd="3" destOrd="0" presId="urn:microsoft.com/office/officeart/2005/8/layout/hProcess4"/>
    <dgm:cxn modelId="{409D6EF5-7E9E-6C43-BB67-D986440885E4}" type="presParOf" srcId="{6F32E44F-A6C0-9E4E-9DE1-59957FD09D5B}" destId="{F779E84D-09DE-C44D-98C1-F4DC453F3005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A8881F-8CBC-CC45-9453-9E2D801E307E}">
      <dsp:nvSpPr>
        <dsp:cNvPr id="0" name=""/>
        <dsp:cNvSpPr/>
      </dsp:nvSpPr>
      <dsp:spPr>
        <a:xfrm>
          <a:off x="1155" y="1882056"/>
          <a:ext cx="1142775" cy="9425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519DB0-935F-F644-9672-8B0B19041126}">
      <dsp:nvSpPr>
        <dsp:cNvPr id="0" name=""/>
        <dsp:cNvSpPr/>
      </dsp:nvSpPr>
      <dsp:spPr>
        <a:xfrm>
          <a:off x="637992" y="2087246"/>
          <a:ext cx="1288774" cy="1288774"/>
        </a:xfrm>
        <a:prstGeom prst="leftCircularArrow">
          <a:avLst>
            <a:gd name="adj1" fmla="val 3374"/>
            <a:gd name="adj2" fmla="val 417380"/>
            <a:gd name="adj3" fmla="val 2192890"/>
            <a:gd name="adj4" fmla="val 9024489"/>
            <a:gd name="adj5" fmla="val 393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CFD56D-60F0-9542-B3DF-5E0C7F07B9B9}">
      <dsp:nvSpPr>
        <dsp:cNvPr id="0" name=""/>
        <dsp:cNvSpPr/>
      </dsp:nvSpPr>
      <dsp:spPr>
        <a:xfrm>
          <a:off x="255105" y="2622631"/>
          <a:ext cx="1015800" cy="4039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Data</a:t>
          </a:r>
        </a:p>
      </dsp:txBody>
      <dsp:txXfrm>
        <a:off x="266936" y="2634462"/>
        <a:ext cx="992138" cy="380288"/>
      </dsp:txXfrm>
    </dsp:sp>
    <dsp:sp modelId="{02B582B4-1BE4-9747-851F-66B0801DA363}">
      <dsp:nvSpPr>
        <dsp:cNvPr id="0" name=""/>
        <dsp:cNvSpPr/>
      </dsp:nvSpPr>
      <dsp:spPr>
        <a:xfrm>
          <a:off x="1477967" y="1882056"/>
          <a:ext cx="1142775" cy="9425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3B7035-F061-2E40-B156-BDC6359EDCC5}">
      <dsp:nvSpPr>
        <dsp:cNvPr id="0" name=""/>
        <dsp:cNvSpPr/>
      </dsp:nvSpPr>
      <dsp:spPr>
        <a:xfrm>
          <a:off x="2105282" y="1293685"/>
          <a:ext cx="1434795" cy="1434795"/>
        </a:xfrm>
        <a:prstGeom prst="circularArrow">
          <a:avLst>
            <a:gd name="adj1" fmla="val 3031"/>
            <a:gd name="adj2" fmla="val 371870"/>
            <a:gd name="adj3" fmla="val 19452619"/>
            <a:gd name="adj4" fmla="val 12575511"/>
            <a:gd name="adj5" fmla="val 353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507FAA-8FD1-D84B-BAEF-C6666D787DFF}">
      <dsp:nvSpPr>
        <dsp:cNvPr id="0" name=""/>
        <dsp:cNvSpPr/>
      </dsp:nvSpPr>
      <dsp:spPr>
        <a:xfrm>
          <a:off x="1731917" y="1680081"/>
          <a:ext cx="1015800" cy="4039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HPC</a:t>
          </a:r>
        </a:p>
      </dsp:txBody>
      <dsp:txXfrm>
        <a:off x="1743748" y="1691912"/>
        <a:ext cx="992138" cy="380288"/>
      </dsp:txXfrm>
    </dsp:sp>
    <dsp:sp modelId="{1081EBEF-C83E-4141-BD06-F936DBA11FD2}">
      <dsp:nvSpPr>
        <dsp:cNvPr id="0" name=""/>
        <dsp:cNvSpPr/>
      </dsp:nvSpPr>
      <dsp:spPr>
        <a:xfrm>
          <a:off x="2954780" y="1882056"/>
          <a:ext cx="1142775" cy="9425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2653E3-6E0A-E94F-9AB7-B82B8ACE5AC1}">
      <dsp:nvSpPr>
        <dsp:cNvPr id="0" name=""/>
        <dsp:cNvSpPr/>
      </dsp:nvSpPr>
      <dsp:spPr>
        <a:xfrm>
          <a:off x="3591617" y="2087246"/>
          <a:ext cx="1288774" cy="1288774"/>
        </a:xfrm>
        <a:prstGeom prst="leftCircularArrow">
          <a:avLst>
            <a:gd name="adj1" fmla="val 3374"/>
            <a:gd name="adj2" fmla="val 417380"/>
            <a:gd name="adj3" fmla="val 2192890"/>
            <a:gd name="adj4" fmla="val 9024489"/>
            <a:gd name="adj5" fmla="val 393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6D9F34-264C-4D44-B168-F62283E38416}">
      <dsp:nvSpPr>
        <dsp:cNvPr id="0" name=""/>
        <dsp:cNvSpPr/>
      </dsp:nvSpPr>
      <dsp:spPr>
        <a:xfrm>
          <a:off x="3208730" y="2622631"/>
          <a:ext cx="1015800" cy="4039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Assimilation</a:t>
          </a:r>
        </a:p>
      </dsp:txBody>
      <dsp:txXfrm>
        <a:off x="3220561" y="2634462"/>
        <a:ext cx="992138" cy="380288"/>
      </dsp:txXfrm>
    </dsp:sp>
    <dsp:sp modelId="{5B1DA4AC-E6BB-3145-8811-61E04A20C2F6}">
      <dsp:nvSpPr>
        <dsp:cNvPr id="0" name=""/>
        <dsp:cNvSpPr/>
      </dsp:nvSpPr>
      <dsp:spPr>
        <a:xfrm>
          <a:off x="4431592" y="1882056"/>
          <a:ext cx="1142775" cy="9425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66E8D7-EBD1-754D-9890-A09F18C5A151}">
      <dsp:nvSpPr>
        <dsp:cNvPr id="0" name=""/>
        <dsp:cNvSpPr/>
      </dsp:nvSpPr>
      <dsp:spPr>
        <a:xfrm>
          <a:off x="5058907" y="1293685"/>
          <a:ext cx="1434795" cy="1434795"/>
        </a:xfrm>
        <a:prstGeom prst="circularArrow">
          <a:avLst>
            <a:gd name="adj1" fmla="val 3031"/>
            <a:gd name="adj2" fmla="val 371870"/>
            <a:gd name="adj3" fmla="val 19452619"/>
            <a:gd name="adj4" fmla="val 12575511"/>
            <a:gd name="adj5" fmla="val 353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9385F4-91B1-5948-B337-82C8AD2E33E6}">
      <dsp:nvSpPr>
        <dsp:cNvPr id="0" name=""/>
        <dsp:cNvSpPr/>
      </dsp:nvSpPr>
      <dsp:spPr>
        <a:xfrm>
          <a:off x="4685542" y="1680081"/>
          <a:ext cx="1015800" cy="4039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NWP</a:t>
          </a:r>
        </a:p>
      </dsp:txBody>
      <dsp:txXfrm>
        <a:off x="4697373" y="1691912"/>
        <a:ext cx="992138" cy="380288"/>
      </dsp:txXfrm>
    </dsp:sp>
    <dsp:sp modelId="{C512FC90-B52D-064A-AA3D-9DD5FC5ADCB6}">
      <dsp:nvSpPr>
        <dsp:cNvPr id="0" name=""/>
        <dsp:cNvSpPr/>
      </dsp:nvSpPr>
      <dsp:spPr>
        <a:xfrm>
          <a:off x="5908405" y="1882056"/>
          <a:ext cx="1142775" cy="9425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E66424-0614-DA49-A4C4-D88214F6F9E4}">
      <dsp:nvSpPr>
        <dsp:cNvPr id="0" name=""/>
        <dsp:cNvSpPr/>
      </dsp:nvSpPr>
      <dsp:spPr>
        <a:xfrm>
          <a:off x="6545242" y="2087246"/>
          <a:ext cx="1288774" cy="1288774"/>
        </a:xfrm>
        <a:prstGeom prst="leftCircularArrow">
          <a:avLst>
            <a:gd name="adj1" fmla="val 3374"/>
            <a:gd name="adj2" fmla="val 417380"/>
            <a:gd name="adj3" fmla="val 2192890"/>
            <a:gd name="adj4" fmla="val 9024489"/>
            <a:gd name="adj5" fmla="val 393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73B07A-7BEA-9146-B628-A37E987AC8C8}">
      <dsp:nvSpPr>
        <dsp:cNvPr id="0" name=""/>
        <dsp:cNvSpPr/>
      </dsp:nvSpPr>
      <dsp:spPr>
        <a:xfrm>
          <a:off x="6162355" y="2622631"/>
          <a:ext cx="1015800" cy="4039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Post-Processing</a:t>
          </a:r>
        </a:p>
      </dsp:txBody>
      <dsp:txXfrm>
        <a:off x="6174186" y="2634462"/>
        <a:ext cx="992138" cy="380288"/>
      </dsp:txXfrm>
    </dsp:sp>
    <dsp:sp modelId="{B29E548A-1A8E-6B46-923E-61D8ED3037F8}">
      <dsp:nvSpPr>
        <dsp:cNvPr id="0" name=""/>
        <dsp:cNvSpPr/>
      </dsp:nvSpPr>
      <dsp:spPr>
        <a:xfrm>
          <a:off x="7385217" y="1882056"/>
          <a:ext cx="1142775" cy="9425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ED69AB-0075-DC49-9978-D45FF20EF470}">
      <dsp:nvSpPr>
        <dsp:cNvPr id="0" name=""/>
        <dsp:cNvSpPr/>
      </dsp:nvSpPr>
      <dsp:spPr>
        <a:xfrm>
          <a:off x="8012532" y="1293685"/>
          <a:ext cx="1434795" cy="1434795"/>
        </a:xfrm>
        <a:prstGeom prst="circularArrow">
          <a:avLst>
            <a:gd name="adj1" fmla="val 3031"/>
            <a:gd name="adj2" fmla="val 371870"/>
            <a:gd name="adj3" fmla="val 19452619"/>
            <a:gd name="adj4" fmla="val 12575511"/>
            <a:gd name="adj5" fmla="val 353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CA1189-8375-F74C-B1C0-F2B1B75CA09A}">
      <dsp:nvSpPr>
        <dsp:cNvPr id="0" name=""/>
        <dsp:cNvSpPr/>
      </dsp:nvSpPr>
      <dsp:spPr>
        <a:xfrm>
          <a:off x="7639167" y="1680081"/>
          <a:ext cx="1015800" cy="4039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Forecaster</a:t>
          </a:r>
        </a:p>
      </dsp:txBody>
      <dsp:txXfrm>
        <a:off x="7650998" y="1691912"/>
        <a:ext cx="992138" cy="380288"/>
      </dsp:txXfrm>
    </dsp:sp>
    <dsp:sp modelId="{D8541562-FF8E-A74B-BA9C-823BE8AE63D1}">
      <dsp:nvSpPr>
        <dsp:cNvPr id="0" name=""/>
        <dsp:cNvSpPr/>
      </dsp:nvSpPr>
      <dsp:spPr>
        <a:xfrm>
          <a:off x="8862030" y="1882056"/>
          <a:ext cx="1142775" cy="9425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FC6D-CFAB-064B-A552-65F3F94E2771}">
      <dsp:nvSpPr>
        <dsp:cNvPr id="0" name=""/>
        <dsp:cNvSpPr/>
      </dsp:nvSpPr>
      <dsp:spPr>
        <a:xfrm>
          <a:off x="9115980" y="2622631"/>
          <a:ext cx="1015800" cy="4039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Stakeholders</a:t>
          </a:r>
        </a:p>
      </dsp:txBody>
      <dsp:txXfrm>
        <a:off x="9127811" y="2634462"/>
        <a:ext cx="992138" cy="380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C70632-6679-6F49-AA99-86BD544509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DBB5B-990F-DA4D-BA22-7AFA620FEF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80709-7B68-814D-8108-980765956402}" type="datetimeFigureOut">
              <a:rPr lang="en-US" smtClean="0"/>
              <a:t>5/20/19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5EC5B-5BCF-9A46-A64D-5042344CD7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142E8E-E2F5-1F45-ACE1-3EF66ABA03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1043E-3370-9E44-9EC7-3C6258087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6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7A8AA-151F-234B-9299-FDE37C178B97}" type="datetimeFigureOut">
              <a:rPr lang="en-US" smtClean="0"/>
              <a:t>5/20/19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DF5B8-3E44-7044-B6EE-F8E7335C9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59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Points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Ten year vision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Operational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Weather similar to, but harder than climate due to time constraints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Prediction capabilities implies the entire system from observations to delivery of information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Survey current technologies and modeling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F5B8-3E44-7044-B6EE-F8E7335C9F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78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Relative to processing power, the system interconnect is relatively slow</a:t>
            </a:r>
          </a:p>
          <a:p>
            <a:r>
              <a:rPr lang="en-US" dirty="0"/>
              <a:t>In addition, MPI is a relatively heavy-weight communications process that requires synchronization generally by all processes.  That means processes will always wait for the slowest communications to complete</a:t>
            </a:r>
          </a:p>
          <a:p>
            <a:r>
              <a:rPr lang="en-US" dirty="0"/>
              <a:t>Optical interconnect technologies are on the horizon that will overcome this bottleneck but we’re not there yet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F5B8-3E44-7044-B6EE-F8E7335C9F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0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Scalability is a big concern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ECMWF launched the scalability program in 2014.  They and a number of European partners have supported several well-funded efforts to look at application scalability, I/O, compilers and algorithms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have also been assessing the ability to run at 3KM or finer scales.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metric used in these plots is number of days per day.  This is more of a climate metric.  For weather prediction, the metric used is number of days per hour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benchmark for operational models is 10 days in 1 – 1.5 hours which translates to 200-240 days per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F5B8-3E44-7044-B6EE-F8E7335C9F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01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Weak scaling maintains the workload per processor, which increasing the number of processors and resolution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doubling of model resolution in the horizontal means 4X the compute.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Also notice the time step is cut in half to maintain accuracy of the solution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Runs were made for 28KM and 14KM resolution, and a linear extrapolation was done for the higher resolutions.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operational requirement is for a 10 day run in 1.25 hours or 2250 seconds for 5 days.  You can see the Total Time gradually increases from 1916 seconds to 5880 seconds for the 3KM model.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order to decrease the time, we need to add more processors.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F5B8-3E44-7044-B6EE-F8E7335C9F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0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Adding more processors to the same problem is called strong scaling.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 we use interpolation on the workload per processor to extrapolate the runtime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can see the number of processors require to run the FV3GFS at 3KM resolution is estimate to be almost 400K compute cores, or 16K nodes.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Also note that 30% of the runtime is spent doing </a:t>
            </a:r>
            <a:r>
              <a:rPr lang="en-US" dirty="0" err="1"/>
              <a:t>interprocessor</a:t>
            </a:r>
            <a:r>
              <a:rPr lang="en-US" dirty="0"/>
              <a:t> </a:t>
            </a:r>
            <a:r>
              <a:rPr lang="en-US" dirty="0" err="1"/>
              <a:t>comms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an estimate, and some models will do better.  This can be optimized but the message is clear.  We need to address the limitations in computing in a more significant way.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F5B8-3E44-7044-B6EE-F8E7335C9F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50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Efficiency is a measure of how well the application scales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1.0 efficiency would mean it scales perfectly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this plot we can see that both the computation and communications are not very efficient.  That means more compute resources are needed.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Scaling </a:t>
            </a:r>
            <a:r>
              <a:rPr lang="en-US" dirty="0" err="1"/>
              <a:t>factos</a:t>
            </a: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Parallelism:  how much loop-level parallelism is available to the application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Algorithms:  how efficient are they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Grid: Are there special case calculations needed for some areas of the grid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Frequency:  how often </a:t>
            </a:r>
            <a:r>
              <a:rPr lang="en-US" dirty="0" err="1"/>
              <a:t>comms</a:t>
            </a:r>
            <a:r>
              <a:rPr lang="en-US" dirty="0"/>
              <a:t> are done per time step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Data volume: how much data is communicated (bandwidth constraint)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Overlapping:  how much of the </a:t>
            </a:r>
            <a:r>
              <a:rPr lang="en-US" dirty="0" err="1"/>
              <a:t>comms</a:t>
            </a:r>
            <a:r>
              <a:rPr lang="en-US" dirty="0"/>
              <a:t> can be overlapped with computation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F5B8-3E44-7044-B6EE-F8E7335C9F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18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F5B8-3E44-7044-B6EE-F8E7335C9F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94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64692"/>
            <a:ext cx="5486400" cy="36004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F5B8-3E44-7044-B6EE-F8E7335C9F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81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F5B8-3E44-7044-B6EE-F8E7335C9F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2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1F310-CDD7-404B-8745-745CF76493A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57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JEDI development is a good example of modern software development, using best software practices.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has a clean design that allows many groups to work together, while maintaining a separation between the application code and JEDI.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is a multi-language solution that relies on C++ objects for observation processing, assimilation methods.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requires each group to provide and support several model layer classes </a:t>
            </a:r>
            <a:r>
              <a:rPr lang="en-US"/>
              <a:t>that interface between </a:t>
            </a:r>
            <a:r>
              <a:rPr lang="en-US" dirty="0"/>
              <a:t>the application, and the JEDI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F5B8-3E44-7044-B6EE-F8E7335C9F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75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Points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1950 the first weather forecast was produced.  It took over a day to produce a 24 hour forecast.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Computing has been an integral part of weather prediction since then.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plot shows a steady increase in accuracy as model resolution has increased from 500 KM to 15 KM.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dirty="0" err="1"/>
              <a:t>skiil</a:t>
            </a:r>
            <a:r>
              <a:rPr lang="en-US" dirty="0"/>
              <a:t> score of 100 represents a perfect forecast</a:t>
            </a:r>
          </a:p>
          <a:p>
            <a:endParaRPr lang="en-US" dirty="0"/>
          </a:p>
          <a:p>
            <a:r>
              <a:rPr lang="en-US" dirty="0"/>
              <a:t>-----------------------------</a:t>
            </a:r>
          </a:p>
          <a:p>
            <a:r>
              <a:rPr lang="en-US" u="sng" dirty="0"/>
              <a:t>Further details</a:t>
            </a:r>
            <a:r>
              <a:rPr lang="en-US" dirty="0"/>
              <a:t>:  in April 1950, </a:t>
            </a:r>
            <a:r>
              <a:rPr lang="en-US" dirty="0" err="1"/>
              <a:t>Jule</a:t>
            </a:r>
            <a:r>
              <a:rPr lang="en-US" dirty="0"/>
              <a:t> Charney and John von Neumann utilizing the ENIAC produced the first weather forecast from NWP techniques. The first weather forecast was only for a 24-hour period, and it took over one day to produce a result. Therefore, the calculation process took longer than the actual weather to occur! Along the way, computing power has increased and NWP techniques have grown more robust.</a:t>
            </a:r>
          </a:p>
          <a:p>
            <a:endParaRPr lang="en-US" dirty="0"/>
          </a:p>
          <a:p>
            <a:r>
              <a:rPr lang="en-US" dirty="0"/>
              <a:t>In 1977, a 36-h forecast of the 500 </a:t>
            </a:r>
            <a:r>
              <a:rPr lang="en-US" dirty="0" err="1"/>
              <a:t>mb</a:t>
            </a:r>
            <a:r>
              <a:rPr lang="en-US" dirty="0"/>
              <a:t> had a skill score of 50 (100 is a perfect score), while the 72-h forecast of the same field has a skill score of 26. In 1990, the skill score of a 72-h forecast finally reached the level of the skill score of a 36-h forecast in 1977. Fast-forward to the current time, and the National Centers for Environmental Prediction (NCEP) has improved on the 36-h and 72-h forecast by producing skill scores of 82 and 68, respectively. Are those scores perfect? Hardly, but are they much improved from the 23 skill score produced by the 36-h forecast in 1955.</a:t>
            </a:r>
          </a:p>
          <a:p>
            <a:endParaRPr lang="en-US" dirty="0"/>
          </a:p>
          <a:p>
            <a:r>
              <a:rPr lang="en-US" dirty="0"/>
              <a:t>REF: https://www.weather5280.com/blog/2014/09/24/the-</a:t>
            </a:r>
            <a:r>
              <a:rPr lang="en-US" dirty="0" err="1"/>
              <a:t>abc</a:t>
            </a:r>
            <a:r>
              <a:rPr lang="en-US" dirty="0"/>
              <a:t>-of-numerical-weather-prediction/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F5B8-3E44-7044-B6EE-F8E7335C9F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42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main weather prediction models at the NWS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F5B8-3E44-7044-B6EE-F8E7335C9F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30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F5B8-3E44-7044-B6EE-F8E7335C9F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61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F5B8-3E44-7044-B6EE-F8E7335C9F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10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F5B8-3E44-7044-B6EE-F8E7335C9F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16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Nodes have become more complex and more powerful</a:t>
            </a:r>
          </a:p>
          <a:p>
            <a:r>
              <a:rPr lang="en-US" dirty="0"/>
              <a:t>Summit has Power processors with 6 attached GPUs / node connected by NVLINK</a:t>
            </a:r>
          </a:p>
          <a:p>
            <a:r>
              <a:rPr lang="en-US" dirty="0"/>
              <a:t>DGX-2 has 16 GPUs connected with NVLINK and NVSWITCH</a:t>
            </a:r>
          </a:p>
          <a:p>
            <a:r>
              <a:rPr lang="en-US" dirty="0"/>
              <a:t>Staying within a node brings the potential for very good performance gains.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F5B8-3E44-7044-B6EE-F8E7335C9F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84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F5B8-3E44-7044-B6EE-F8E7335C9F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63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F5B8-3E44-7044-B6EE-F8E7335C9F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19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9A660-C014-7647-B339-6386226B9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5FDD85-ACF5-064C-A2DA-70A6BF51D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DAA0F-9A09-C347-AECE-B5FFADB7E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6E38B-5A41-FD48-A25F-6839DC27C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0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A2F9C-040E-0247-ADCC-BA66B412F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5FAC12-4778-F947-8F80-C801D630C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5DB97-6B0E-0B4B-9167-1326D4DF7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E072F-E762-C04E-8142-9B914A07A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92A97-488E-7142-87E6-AB92EDAEC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21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CC51FB-3EBC-4841-A738-7DC6A4E81B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EEA6F6-FBE8-174F-A0E8-5212AA590D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4036A-589D-BD47-80C9-8C5F405F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651E8-205F-6548-8789-53E9EFD8D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359C9-642C-CF44-B9A9-1974ADA1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57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46039"/>
            <a:ext cx="11328400" cy="862012"/>
          </a:xfrm>
        </p:spPr>
        <p:txBody>
          <a:bodyPr wrap="none" tIns="0" anchor="b" anchorCtr="0">
            <a:noAutofit/>
          </a:bodyPr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800" y="1087439"/>
            <a:ext cx="11328400" cy="5140325"/>
          </a:xfrm>
        </p:spPr>
        <p:txBody>
          <a:bodyPr tIns="57600"/>
          <a:lstStyle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096000" y="6456393"/>
            <a:ext cx="384043" cy="144016"/>
          </a:xfrm>
          <a:prstGeom prst="rect">
            <a:avLst/>
          </a:prstGeom>
        </p:spPr>
        <p:txBody>
          <a:bodyPr vert="horz" lIns="72000" tIns="0" rIns="0" bIns="0" rtlCol="0" anchor="ctr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9C859BB-BF0B-4BDC-BBD4-42B4A100F88B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11827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02071-0374-E547-9B30-7E54B415F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2126F6-6315-0844-A018-B4278C113B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990" y="1444143"/>
            <a:ext cx="11410950" cy="502285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15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13006-F0E6-6741-BC70-692D382D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B7337-7104-5F4A-92CB-AB00BD4EC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08B34-C20E-B14F-A5D0-B620A1FB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E8FF3-23B7-674E-BD36-218A26FE4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0000" y="6392582"/>
            <a:ext cx="4572000" cy="365125"/>
          </a:xfrm>
        </p:spPr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5FF5B-CEE8-E44A-8D4A-43AEA03AB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7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AA917-D8FD-C340-A5A9-735F4DBE2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4DA23-9419-BC49-937C-40FDA151B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D459D-4FF7-514F-A8AD-D51DAD3F8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E993A-D05F-0B4C-9305-9C398065B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49976-0BD7-624D-902B-E21CD8DED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27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03D11-8C5A-904E-805F-CFACE2EC4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6D588-5E6B-8544-A61B-6744995D7D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016D9-F02D-804D-A2F8-C56752E6D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E9CA2-151C-2744-9355-CE45D983D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C509D-92E8-4C47-A57E-9B0A4DAF6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EDFCD-E97D-C341-971C-A7AC417AD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34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E143B-2B6E-9642-A42A-F886740D8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E18135-F374-2744-9530-C58F6F44E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1DC9D2-8A55-4644-BF66-7DEE3CC43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6DA4B-F5AC-A14C-8773-87CEC22305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F39E82-F7FC-DD4A-89F4-9B2DA4F3E7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555B39-1AE5-D645-84E6-E3FEE85A2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DFBAC-94BB-4545-A541-CA2EC8FB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F9EDC9-05BC-FC4C-84C8-4B4189830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53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24A9B-8D4E-F04D-825D-AA2601208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3C5141-FCB1-A640-ADAC-D4DD02F94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12CB91-D274-254E-8CC5-2C93D5168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6918" y="6492875"/>
            <a:ext cx="5038165" cy="365125"/>
          </a:xfrm>
        </p:spPr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CA46D-FD58-4A4A-92F4-CC52D3C8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0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3A28DB-8278-954A-86E1-A9E6F6D82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CD295F-9460-6143-87A4-10A0C1C4D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F0128-3AD9-AE46-A7FC-92577D303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75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EC79-E72C-224A-8FB8-B15C1DF0E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8315D-81A9-1748-A733-1D5D1992C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CCE86-5ED6-164A-899A-04B74CFF9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E2BB2-051C-7042-A1E2-7D9FB0C7D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02DB0-0410-2B4F-B27D-9996BD705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C66AC-838B-B44A-97D6-25EED13DA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99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280F1-B2D2-F347-9D8A-C7BE113D4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F1BB68-7305-9144-811E-7346FB493D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6A77E-005D-DC46-B493-4F969CFDA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53659-6DB0-EA43-88D5-965DBD422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DB9B57-699B-994C-AA0D-E9D26C4EB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D996E-2143-D34B-929B-A75DA7B84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08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600908-7781-3D4C-AE11-80C3A5476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BAB58-F645-1340-9A71-3E12C6F27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99BD9-C30D-E14C-9395-30917D9CF8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5/21/19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28B2B-EC10-0B49-B418-5E4C1C746D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7941" y="6488766"/>
            <a:ext cx="47961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08854-BD6F-1F45-AE08-88AB3E6DF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36B00-36DB-C942-AE34-A26D67392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13" Type="http://schemas.openxmlformats.org/officeDocument/2006/relationships/image" Target="../media/image48.tiff"/><Relationship Id="rId3" Type="http://schemas.openxmlformats.org/officeDocument/2006/relationships/image" Target="../media/image38.tiff"/><Relationship Id="rId7" Type="http://schemas.openxmlformats.org/officeDocument/2006/relationships/image" Target="../media/image42.tiff"/><Relationship Id="rId12" Type="http://schemas.openxmlformats.org/officeDocument/2006/relationships/image" Target="../media/image47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11" Type="http://schemas.openxmlformats.org/officeDocument/2006/relationships/image" Target="../media/image46.tiff"/><Relationship Id="rId5" Type="http://schemas.openxmlformats.org/officeDocument/2006/relationships/image" Target="../media/image40.png"/><Relationship Id="rId10" Type="http://schemas.openxmlformats.org/officeDocument/2006/relationships/image" Target="../media/image45.tiff"/><Relationship Id="rId4" Type="http://schemas.openxmlformats.org/officeDocument/2006/relationships/image" Target="../media/image39.tiff"/><Relationship Id="rId9" Type="http://schemas.openxmlformats.org/officeDocument/2006/relationships/image" Target="../media/image4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8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tiff"/><Relationship Id="rId4" Type="http://schemas.openxmlformats.org/officeDocument/2006/relationships/image" Target="../media/image5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7" Type="http://schemas.openxmlformats.org/officeDocument/2006/relationships/image" Target="../media/image87.png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tiff"/><Relationship Id="rId5" Type="http://schemas.openxmlformats.org/officeDocument/2006/relationships/image" Target="../media/image85.png"/><Relationship Id="rId4" Type="http://schemas.openxmlformats.org/officeDocument/2006/relationships/image" Target="../media/image84.tif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tiff"/><Relationship Id="rId3" Type="http://schemas.openxmlformats.org/officeDocument/2006/relationships/image" Target="../media/image83.tiff"/><Relationship Id="rId7" Type="http://schemas.openxmlformats.org/officeDocument/2006/relationships/image" Target="../media/image91.tiff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tiff"/><Relationship Id="rId5" Type="http://schemas.openxmlformats.org/officeDocument/2006/relationships/image" Target="../media/image45.tiff"/><Relationship Id="rId4" Type="http://schemas.openxmlformats.org/officeDocument/2006/relationships/image" Target="../media/image89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7289/V5862DH3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tiff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DE393-A1C8-1B4B-A757-51A00B34D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868362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dirty="0"/>
              <a:t>Advancing U.S. Operational Weather Prediction Capabilities in the Next Decade (with </a:t>
            </a:r>
            <a:r>
              <a:rPr lang="en-US" sz="4800" dirty="0" err="1"/>
              <a:t>Exascale</a:t>
            </a:r>
            <a:r>
              <a:rPr lang="en-US" sz="4800" dirty="0"/>
              <a:t> HPC)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338EF1-EABC-8142-A497-5B74C7D40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782996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Mark Govett</a:t>
            </a:r>
          </a:p>
          <a:p>
            <a:r>
              <a:rPr lang="en-US" dirty="0"/>
              <a:t>NOAA Earth System Research Laboratory</a:t>
            </a:r>
          </a:p>
          <a:p>
            <a:r>
              <a:rPr lang="en-US" sz="2200" dirty="0"/>
              <a:t>Global Systems Division</a:t>
            </a:r>
          </a:p>
          <a:p>
            <a:r>
              <a:rPr lang="en-US" sz="2200" dirty="0"/>
              <a:t>Boulder Colorado</a:t>
            </a:r>
          </a:p>
          <a:p>
            <a:endParaRPr lang="en-US" sz="2000" dirty="0"/>
          </a:p>
          <a:p>
            <a:r>
              <a:rPr lang="en-US" sz="2200" dirty="0"/>
              <a:t>NCEP Seminar</a:t>
            </a:r>
          </a:p>
          <a:p>
            <a:r>
              <a:rPr lang="en-US" sz="2200" dirty="0"/>
              <a:t>May 21, 2019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829ED6D-4725-1C45-AF99-A97D337C9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55" y="283750"/>
            <a:ext cx="1139549" cy="116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6AE3415-18C9-7842-A118-7CCAEBF25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614" y="286905"/>
            <a:ext cx="1286933" cy="95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C7965-5534-EB49-8C2D-EBC6D64E4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1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AEF4AD7-AC49-5B45-B2A3-B9E99D6A8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</a:p>
        </p:txBody>
      </p:sp>
    </p:spTree>
    <p:extLst>
      <p:ext uri="{BB962C8B-B14F-4D97-AF65-F5344CB8AC3E}">
        <p14:creationId xmlns:p14="http://schemas.microsoft.com/office/powerpoint/2010/main" val="1846869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738074-F1BD-5F4D-838A-135FBC614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355" y="141123"/>
            <a:ext cx="2571796" cy="25250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4FB9E2-973C-8B4B-8623-D38978E5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45" y="13940"/>
            <a:ext cx="10515600" cy="1325563"/>
          </a:xfrm>
        </p:spPr>
        <p:txBody>
          <a:bodyPr/>
          <a:lstStyle/>
          <a:p>
            <a:r>
              <a:rPr lang="en-US" dirty="0"/>
              <a:t>FV3 Performance – Single Node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BF5402-C29A-6245-B164-ED028AC84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45" y="1295277"/>
            <a:ext cx="8232756" cy="5243635"/>
          </a:xfrm>
        </p:spPr>
        <p:txBody>
          <a:bodyPr>
            <a:normAutofit/>
          </a:bodyPr>
          <a:lstStyle/>
          <a:p>
            <a:r>
              <a:rPr lang="en-US" dirty="0"/>
              <a:t>Designed for CPU,    </a:t>
            </a:r>
          </a:p>
          <a:p>
            <a:pPr lvl="1"/>
            <a:r>
              <a:rPr lang="en-US" b="1" dirty="0"/>
              <a:t>10% of CPU peak</a:t>
            </a:r>
            <a:endParaRPr lang="en-US" dirty="0"/>
          </a:p>
          <a:p>
            <a:pPr lvl="1"/>
            <a:r>
              <a:rPr lang="en-US" dirty="0"/>
              <a:t>Efficient use of cache memory</a:t>
            </a:r>
          </a:p>
          <a:p>
            <a:r>
              <a:rPr lang="en-US" dirty="0"/>
              <a:t>Slower on GPU</a:t>
            </a:r>
          </a:p>
          <a:p>
            <a:pPr lvl="1"/>
            <a:r>
              <a:rPr lang="en-US" dirty="0"/>
              <a:t>Not performance portable</a:t>
            </a:r>
          </a:p>
          <a:p>
            <a:pPr lvl="1"/>
            <a:r>
              <a:rPr lang="en-US" dirty="0"/>
              <a:t>Code changes slowed down CPU</a:t>
            </a:r>
          </a:p>
          <a:p>
            <a:r>
              <a:rPr lang="en-US" dirty="0"/>
              <a:t>Inefficiencies</a:t>
            </a:r>
          </a:p>
          <a:p>
            <a:pPr lvl="1"/>
            <a:r>
              <a:rPr lang="en-US" dirty="0"/>
              <a:t>Limited fine-grain parallelism</a:t>
            </a:r>
          </a:p>
          <a:p>
            <a:pPr lvl="1"/>
            <a:r>
              <a:rPr lang="en-US" dirty="0"/>
              <a:t>Non-uniform cube-sphere grid</a:t>
            </a:r>
          </a:p>
          <a:p>
            <a:pPr lvl="1"/>
            <a:r>
              <a:rPr lang="en-US" dirty="0"/>
              <a:t>Pervasive edge &amp; corner calculations</a:t>
            </a:r>
          </a:p>
          <a:p>
            <a:r>
              <a:rPr lang="en-US" dirty="0"/>
              <a:t>Ongoing efforts to address GPU                   performance challenges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F23277D-5C4A-FF4E-9D3E-C1E0411DD3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202349"/>
              </p:ext>
            </p:extLst>
          </p:nvPr>
        </p:nvGraphicFramePr>
        <p:xfrm>
          <a:off x="5844526" y="2709291"/>
          <a:ext cx="6096001" cy="344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4F3139B-FAF7-6047-BEFD-82626F7ACC32}"/>
              </a:ext>
            </a:extLst>
          </p:cNvPr>
          <p:cNvSpPr txBox="1"/>
          <p:nvPr/>
        </p:nvSpPr>
        <p:spPr>
          <a:xfrm>
            <a:off x="7026598" y="6126447"/>
            <a:ext cx="3901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Govett, June 2018, PASC Symposium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113E6C-7CAA-AB4B-92ED-AB15865A9221}"/>
              </a:ext>
            </a:extLst>
          </p:cNvPr>
          <p:cNvSpPr txBox="1"/>
          <p:nvPr/>
        </p:nvSpPr>
        <p:spPr>
          <a:xfrm>
            <a:off x="8197135" y="1845100"/>
            <a:ext cx="1431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Cube-sphere </a:t>
            </a:r>
          </a:p>
          <a:p>
            <a:pPr algn="ctr"/>
            <a:r>
              <a:rPr lang="en-US" dirty="0"/>
              <a:t>grid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CB911B07-244A-AF4B-B69F-F6E7DAA3A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6472"/>
            <a:ext cx="2743200" cy="365125"/>
          </a:xfrm>
        </p:spPr>
        <p:txBody>
          <a:bodyPr/>
          <a:lstStyle/>
          <a:p>
            <a:fld id="{03F36B00-36DB-C942-AE34-A26D67392A32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84F7AC-6763-8D4A-891B-F6096C8DB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3B37B77-90F0-9742-A3C3-9D1208219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711A63-9B98-344A-A20E-802E663F38F7}"/>
              </a:ext>
            </a:extLst>
          </p:cNvPr>
          <p:cNvSpPr txBox="1"/>
          <p:nvPr/>
        </p:nvSpPr>
        <p:spPr>
          <a:xfrm>
            <a:off x="8821728" y="3663260"/>
            <a:ext cx="1614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Lower is better</a:t>
            </a:r>
          </a:p>
        </p:txBody>
      </p:sp>
    </p:spTree>
    <p:extLst>
      <p:ext uri="{BB962C8B-B14F-4D97-AF65-F5344CB8AC3E}">
        <p14:creationId xmlns:p14="http://schemas.microsoft.com/office/powerpoint/2010/main" val="2526879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EE2C-90DB-BC4D-B463-68903023D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92" y="259624"/>
            <a:ext cx="10515600" cy="1021375"/>
          </a:xfrm>
        </p:spPr>
        <p:txBody>
          <a:bodyPr>
            <a:normAutofit/>
          </a:bodyPr>
          <a:lstStyle/>
          <a:p>
            <a:r>
              <a:rPr lang="en-US" sz="4000" dirty="0"/>
              <a:t>Inter-node Communications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66EBD802-70F0-7740-B22F-A7881BE6C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629" y="1453438"/>
            <a:ext cx="8261730" cy="5045019"/>
          </a:xfrm>
        </p:spPr>
        <p:txBody>
          <a:bodyPr>
            <a:normAutofit/>
          </a:bodyPr>
          <a:lstStyle/>
          <a:p>
            <a:r>
              <a:rPr lang="en-US" dirty="0"/>
              <a:t>Inter-connect required for large HPC systems</a:t>
            </a:r>
          </a:p>
          <a:p>
            <a:pPr lvl="1"/>
            <a:r>
              <a:rPr lang="en-US" dirty="0"/>
              <a:t>Weakness in system deployments</a:t>
            </a:r>
          </a:p>
          <a:p>
            <a:r>
              <a:rPr lang="en-US" dirty="0"/>
              <a:t>MPI communications</a:t>
            </a:r>
          </a:p>
          <a:p>
            <a:pPr lvl="1"/>
            <a:r>
              <a:rPr lang="en-US" dirty="0"/>
              <a:t>Pack message buffer</a:t>
            </a:r>
          </a:p>
          <a:p>
            <a:pPr lvl="1"/>
            <a:r>
              <a:rPr lang="en-US" dirty="0"/>
              <a:t>Inter-process communications</a:t>
            </a:r>
          </a:p>
          <a:p>
            <a:pPr lvl="1"/>
            <a:r>
              <a:rPr lang="en-US" dirty="0"/>
              <a:t>Unpack message buffer</a:t>
            </a:r>
          </a:p>
          <a:p>
            <a:pPr lvl="1"/>
            <a:endParaRPr lang="en-US" sz="2800" dirty="0"/>
          </a:p>
          <a:p>
            <a:r>
              <a:rPr lang="en-US" sz="3200" dirty="0"/>
              <a:t>Scalability a big challenge for </a:t>
            </a:r>
          </a:p>
          <a:p>
            <a:pPr marL="0" indent="0">
              <a:buNone/>
            </a:pPr>
            <a:r>
              <a:rPr lang="en-US" sz="3200" dirty="0"/>
              <a:t>   application performance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4083738-450A-9E43-BCDF-44F6F99BE322}"/>
              </a:ext>
            </a:extLst>
          </p:cNvPr>
          <p:cNvSpPr/>
          <p:nvPr/>
        </p:nvSpPr>
        <p:spPr>
          <a:xfrm>
            <a:off x="7915275" y="2754264"/>
            <a:ext cx="1128712" cy="414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Switch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7845BEC-0353-FB48-A1A9-5118EEEE36A8}"/>
              </a:ext>
            </a:extLst>
          </p:cNvPr>
          <p:cNvCxnSpPr>
            <a:cxnSpLocks/>
            <a:stCxn id="13" idx="3"/>
            <a:endCxn id="3" idx="0"/>
          </p:cNvCxnSpPr>
          <p:nvPr/>
        </p:nvCxnSpPr>
        <p:spPr>
          <a:xfrm flipH="1">
            <a:off x="6985897" y="3107924"/>
            <a:ext cx="1094674" cy="1268686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FA9F98-6D0B-1C45-80BA-B211F7685024}"/>
              </a:ext>
            </a:extLst>
          </p:cNvPr>
          <p:cNvCxnSpPr>
            <a:cxnSpLocks/>
            <a:stCxn id="13" idx="5"/>
            <a:endCxn id="32" idx="0"/>
          </p:cNvCxnSpPr>
          <p:nvPr/>
        </p:nvCxnSpPr>
        <p:spPr>
          <a:xfrm>
            <a:off x="8878691" y="3107924"/>
            <a:ext cx="1212356" cy="1268686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982E57-EB5C-1540-B81E-F5B3DC558162}"/>
              </a:ext>
            </a:extLst>
          </p:cNvPr>
          <p:cNvCxnSpPr>
            <a:cxnSpLocks/>
          </p:cNvCxnSpPr>
          <p:nvPr/>
        </p:nvCxnSpPr>
        <p:spPr>
          <a:xfrm flipH="1">
            <a:off x="8743950" y="1841045"/>
            <a:ext cx="2281242" cy="99452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8E40894-9908-5B4E-92FB-AB1CCCF0339A}"/>
              </a:ext>
            </a:extLst>
          </p:cNvPr>
          <p:cNvSpPr/>
          <p:nvPr/>
        </p:nvSpPr>
        <p:spPr>
          <a:xfrm>
            <a:off x="10765632" y="1605812"/>
            <a:ext cx="1128712" cy="414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Switch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1BF2B0-96AB-F547-9FCF-DA2E84ECA217}"/>
              </a:ext>
            </a:extLst>
          </p:cNvPr>
          <p:cNvSpPr txBox="1"/>
          <p:nvPr/>
        </p:nvSpPr>
        <p:spPr>
          <a:xfrm>
            <a:off x="6553057" y="3429000"/>
            <a:ext cx="978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100Gb/s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BBCB77-4E2A-344F-AC26-8AF03C9E3394}"/>
              </a:ext>
            </a:extLst>
          </p:cNvPr>
          <p:cNvSpPr txBox="1"/>
          <p:nvPr/>
        </p:nvSpPr>
        <p:spPr>
          <a:xfrm>
            <a:off x="9427668" y="3363782"/>
            <a:ext cx="978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100Gb/s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D8E1ADE-3556-924C-BF49-CB26FCE54C9D}"/>
              </a:ext>
            </a:extLst>
          </p:cNvPr>
          <p:cNvCxnSpPr>
            <a:cxnSpLocks/>
          </p:cNvCxnSpPr>
          <p:nvPr/>
        </p:nvCxnSpPr>
        <p:spPr>
          <a:xfrm>
            <a:off x="11615634" y="1888295"/>
            <a:ext cx="647250" cy="26370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380A98F-14AB-2346-A9C7-CB9E69740C02}"/>
              </a:ext>
            </a:extLst>
          </p:cNvPr>
          <p:cNvCxnSpPr>
            <a:cxnSpLocks/>
          </p:cNvCxnSpPr>
          <p:nvPr/>
        </p:nvCxnSpPr>
        <p:spPr>
          <a:xfrm flipV="1">
            <a:off x="11686518" y="1197855"/>
            <a:ext cx="505482" cy="511166"/>
          </a:xfrm>
          <a:prstGeom prst="line">
            <a:avLst/>
          </a:prstGeom>
          <a:ln w="1174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E1ADA0-8CC1-7C4B-AFC2-20646476F92C}"/>
              </a:ext>
            </a:extLst>
          </p:cNvPr>
          <p:cNvGrpSpPr/>
          <p:nvPr/>
        </p:nvGrpSpPr>
        <p:grpSpPr>
          <a:xfrm>
            <a:off x="6076259" y="4376610"/>
            <a:ext cx="1819275" cy="2074504"/>
            <a:chOff x="6076259" y="4376610"/>
            <a:chExt cx="1819275" cy="207450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8E95ADC-2E67-8342-BF93-9A82D9F149E0}"/>
                </a:ext>
              </a:extLst>
            </p:cNvPr>
            <p:cNvSpPr/>
            <p:nvPr/>
          </p:nvSpPr>
          <p:spPr>
            <a:xfrm>
              <a:off x="6076259" y="4376610"/>
              <a:ext cx="1819275" cy="13666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60E483F-9C8F-434F-87AF-4876E95A2372}"/>
                </a:ext>
              </a:extLst>
            </p:cNvPr>
            <p:cNvSpPr/>
            <p:nvPr/>
          </p:nvSpPr>
          <p:spPr>
            <a:xfrm>
              <a:off x="6261652" y="4512365"/>
              <a:ext cx="576470" cy="6559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A9B3FC9-292D-5E47-93B6-513414D33E9D}"/>
                </a:ext>
              </a:extLst>
            </p:cNvPr>
            <p:cNvSpPr/>
            <p:nvPr/>
          </p:nvSpPr>
          <p:spPr>
            <a:xfrm>
              <a:off x="7143887" y="4512365"/>
              <a:ext cx="576470" cy="6559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A7E3676-FA2E-9344-BFDD-21777286B9BF}"/>
                </a:ext>
              </a:extLst>
            </p:cNvPr>
            <p:cNvCxnSpPr/>
            <p:nvPr/>
          </p:nvCxnSpPr>
          <p:spPr>
            <a:xfrm>
              <a:off x="6838122" y="4711147"/>
              <a:ext cx="3057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3D9CD3-A8AF-D747-A094-0AA12C5D3A56}"/>
                </a:ext>
              </a:extLst>
            </p:cNvPr>
            <p:cNvCxnSpPr/>
            <p:nvPr/>
          </p:nvCxnSpPr>
          <p:spPr>
            <a:xfrm>
              <a:off x="6831498" y="4784035"/>
              <a:ext cx="3057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AE88E74-C1D0-C040-B187-FCA6D0FEFEFA}"/>
                </a:ext>
              </a:extLst>
            </p:cNvPr>
            <p:cNvCxnSpPr>
              <a:cxnSpLocks/>
            </p:cNvCxnSpPr>
            <p:nvPr/>
          </p:nvCxnSpPr>
          <p:spPr>
            <a:xfrm>
              <a:off x="6844752" y="4876801"/>
              <a:ext cx="3057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9A1F8C-EE89-7547-9595-51171396BE4A}"/>
                </a:ext>
              </a:extLst>
            </p:cNvPr>
            <p:cNvCxnSpPr>
              <a:cxnSpLocks/>
            </p:cNvCxnSpPr>
            <p:nvPr/>
          </p:nvCxnSpPr>
          <p:spPr>
            <a:xfrm>
              <a:off x="6838128" y="4949689"/>
              <a:ext cx="3057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47CE06-1677-5449-BF26-2E92FDFAC751}"/>
                </a:ext>
              </a:extLst>
            </p:cNvPr>
            <p:cNvSpPr txBox="1"/>
            <p:nvPr/>
          </p:nvSpPr>
          <p:spPr>
            <a:xfrm>
              <a:off x="6344140" y="5804783"/>
              <a:ext cx="12804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Dual-socket</a:t>
              </a:r>
            </a:p>
            <a:p>
              <a:pPr algn="ctr"/>
              <a:r>
                <a:rPr lang="en-US" dirty="0"/>
                <a:t>CPU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93B708D-862D-A14F-88DB-0BFC4DD1998F}"/>
              </a:ext>
            </a:extLst>
          </p:cNvPr>
          <p:cNvGrpSpPr/>
          <p:nvPr/>
        </p:nvGrpSpPr>
        <p:grpSpPr>
          <a:xfrm>
            <a:off x="9181409" y="4376610"/>
            <a:ext cx="1819275" cy="2074504"/>
            <a:chOff x="6076259" y="4376610"/>
            <a:chExt cx="1819275" cy="207450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D4310E0-2427-5242-A5CF-B139A30489FB}"/>
                </a:ext>
              </a:extLst>
            </p:cNvPr>
            <p:cNvSpPr/>
            <p:nvPr/>
          </p:nvSpPr>
          <p:spPr>
            <a:xfrm>
              <a:off x="6076259" y="4376610"/>
              <a:ext cx="1819275" cy="13666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DAB60CE-88D3-4240-A904-DB484DBBED7A}"/>
                </a:ext>
              </a:extLst>
            </p:cNvPr>
            <p:cNvSpPr/>
            <p:nvPr/>
          </p:nvSpPr>
          <p:spPr>
            <a:xfrm>
              <a:off x="6261652" y="4512365"/>
              <a:ext cx="576470" cy="6559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BC92CBF-BC53-B545-B51C-D16B14A08D90}"/>
                </a:ext>
              </a:extLst>
            </p:cNvPr>
            <p:cNvSpPr/>
            <p:nvPr/>
          </p:nvSpPr>
          <p:spPr>
            <a:xfrm>
              <a:off x="7143887" y="4512365"/>
              <a:ext cx="576470" cy="6559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79C6BF5-C2EA-5C48-A32F-4A89C88FEF84}"/>
                </a:ext>
              </a:extLst>
            </p:cNvPr>
            <p:cNvCxnSpPr/>
            <p:nvPr/>
          </p:nvCxnSpPr>
          <p:spPr>
            <a:xfrm>
              <a:off x="6838122" y="4711147"/>
              <a:ext cx="3057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7A7292E-0545-FA47-A301-0E6D3FA8BA7F}"/>
                </a:ext>
              </a:extLst>
            </p:cNvPr>
            <p:cNvCxnSpPr/>
            <p:nvPr/>
          </p:nvCxnSpPr>
          <p:spPr>
            <a:xfrm>
              <a:off x="6831498" y="4784035"/>
              <a:ext cx="3057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C2B5736-8EEC-BB4E-85AD-8E0EF6FE49E3}"/>
                </a:ext>
              </a:extLst>
            </p:cNvPr>
            <p:cNvCxnSpPr>
              <a:cxnSpLocks/>
            </p:cNvCxnSpPr>
            <p:nvPr/>
          </p:nvCxnSpPr>
          <p:spPr>
            <a:xfrm>
              <a:off x="6844752" y="4876801"/>
              <a:ext cx="3057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0426412-38B5-5E43-BBBA-3511F4FDE0A5}"/>
                </a:ext>
              </a:extLst>
            </p:cNvPr>
            <p:cNvCxnSpPr>
              <a:cxnSpLocks/>
            </p:cNvCxnSpPr>
            <p:nvPr/>
          </p:nvCxnSpPr>
          <p:spPr>
            <a:xfrm>
              <a:off x="6838128" y="4949689"/>
              <a:ext cx="3057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FD324F9-B56B-344C-830B-89E1F76F1CC7}"/>
                </a:ext>
              </a:extLst>
            </p:cNvPr>
            <p:cNvSpPr txBox="1"/>
            <p:nvPr/>
          </p:nvSpPr>
          <p:spPr>
            <a:xfrm>
              <a:off x="6344140" y="5804783"/>
              <a:ext cx="12804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Dual-socket</a:t>
              </a:r>
            </a:p>
            <a:p>
              <a:pPr algn="ctr"/>
              <a:r>
                <a:rPr lang="en-US" dirty="0"/>
                <a:t>CPU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96618C-3827-834D-BEF0-716728BB8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11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2CF2447-3ED4-B044-88A1-78CD03DD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3E39EB3-4B03-A14C-8CB7-5F8239855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872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C7E420D-C9EA-F249-BC97-325314687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934" y="379076"/>
            <a:ext cx="4783926" cy="274702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733BEA-5A38-3C47-B84A-7FF2E6AAC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39" y="23260"/>
            <a:ext cx="10016865" cy="1325563"/>
          </a:xfrm>
        </p:spPr>
        <p:txBody>
          <a:bodyPr/>
          <a:lstStyle/>
          <a:p>
            <a:r>
              <a:rPr lang="en-US" dirty="0"/>
              <a:t>Application Scalability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B8280A7-913A-824E-A4D6-CB0666780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39" y="1253987"/>
            <a:ext cx="6933285" cy="1828218"/>
          </a:xfrm>
        </p:spPr>
        <p:txBody>
          <a:bodyPr>
            <a:normAutofit/>
          </a:bodyPr>
          <a:lstStyle/>
          <a:p>
            <a:r>
              <a:rPr lang="en-US" sz="2400" dirty="0"/>
              <a:t>Targeting global 1-3 KM resolution</a:t>
            </a:r>
          </a:p>
          <a:p>
            <a:pPr lvl="1"/>
            <a:r>
              <a:rPr lang="en-US" sz="2000" dirty="0"/>
              <a:t>NICAM, ICON, MPAS, IFS, FV3, …</a:t>
            </a:r>
          </a:p>
          <a:p>
            <a:r>
              <a:rPr lang="en-US" sz="2400" dirty="0"/>
              <a:t>ECMWF Scalability </a:t>
            </a:r>
            <a:r>
              <a:rPr lang="en-US" sz="2400" dirty="0" err="1"/>
              <a:t>Programme</a:t>
            </a:r>
            <a:r>
              <a:rPr lang="en-US" sz="2400" dirty="0"/>
              <a:t> (2014 - )</a:t>
            </a:r>
            <a:endParaRPr lang="en-US" sz="2000" dirty="0"/>
          </a:p>
          <a:p>
            <a:pPr lvl="1"/>
            <a:r>
              <a:rPr lang="en-US" sz="2000" dirty="0"/>
              <a:t>Scaling, I/O, compilers, algorithms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94AAD6-5473-154E-B393-92FC52B90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866" y="3766636"/>
            <a:ext cx="5012131" cy="2819323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911DED-B045-F948-B887-67F1AF8AD2CD}"/>
              </a:ext>
            </a:extLst>
          </p:cNvPr>
          <p:cNvSpPr txBox="1"/>
          <p:nvPr/>
        </p:nvSpPr>
        <p:spPr>
          <a:xfrm>
            <a:off x="2123754" y="5832663"/>
            <a:ext cx="3439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Nils </a:t>
            </a:r>
            <a:r>
              <a:rPr lang="en-US" sz="1600" dirty="0" err="1"/>
              <a:t>Wedi</a:t>
            </a:r>
            <a:r>
              <a:rPr lang="en-US" sz="1600" dirty="0"/>
              <a:t>, ESCAPE Project Presentation</a:t>
            </a:r>
          </a:p>
          <a:p>
            <a:r>
              <a:rPr lang="en-US" sz="1600" dirty="0"/>
              <a:t>ECMWF HPC Workshop, Sep 2018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F5A245B0-8D69-AD49-BFD2-291E98927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003" y="3040492"/>
            <a:ext cx="4963861" cy="2792171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4EABB5-8127-9440-B99D-3BCABB104217}"/>
              </a:ext>
            </a:extLst>
          </p:cNvPr>
          <p:cNvSpPr txBox="1"/>
          <p:nvPr/>
        </p:nvSpPr>
        <p:spPr>
          <a:xfrm>
            <a:off x="8228406" y="3089393"/>
            <a:ext cx="3429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ESiWACE</a:t>
            </a:r>
            <a:r>
              <a:rPr lang="en-US" dirty="0"/>
              <a:t>, DYAMOND project, 2017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6E3E61-0A6F-2444-BFDD-F6B0352E1DAE}"/>
              </a:ext>
            </a:extLst>
          </p:cNvPr>
          <p:cNvSpPr/>
          <p:nvPr/>
        </p:nvSpPr>
        <p:spPr>
          <a:xfrm>
            <a:off x="7082948" y="272041"/>
            <a:ext cx="5012130" cy="3186684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37D629-3106-2842-8EEB-4113CF15239A}"/>
              </a:ext>
            </a:extLst>
          </p:cNvPr>
          <p:cNvSpPr txBox="1"/>
          <p:nvPr/>
        </p:nvSpPr>
        <p:spPr>
          <a:xfrm rot="402023">
            <a:off x="4702255" y="3127810"/>
            <a:ext cx="4203009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8 minutes / forecast day</a:t>
            </a:r>
          </a:p>
          <a:p>
            <a:pPr algn="ctr"/>
            <a:r>
              <a:rPr lang="en-US" sz="2400" i="1" dirty="0"/>
              <a:t>translates to </a:t>
            </a:r>
          </a:p>
          <a:p>
            <a:pPr algn="ctr"/>
            <a:r>
              <a:rPr lang="en-US" sz="3200" dirty="0"/>
              <a:t>180 forecast days / 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06543-6D79-AE4E-BF1F-A84DB2495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AF649-56FE-6544-B8C4-C0CC328DE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D2E261-7522-D24B-85D2-3B8604DBB258}"/>
              </a:ext>
            </a:extLst>
          </p:cNvPr>
          <p:cNvSpPr txBox="1"/>
          <p:nvPr/>
        </p:nvSpPr>
        <p:spPr>
          <a:xfrm rot="415454">
            <a:off x="7984052" y="5922142"/>
            <a:ext cx="216097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75% of time spent </a:t>
            </a:r>
          </a:p>
          <a:p>
            <a:r>
              <a:rPr lang="en-US" sz="2000" dirty="0"/>
              <a:t>in communications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561AD0-8237-B946-B993-18940B9FD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03C5F54-6BD9-784C-A346-8682317F4E89}"/>
              </a:ext>
            </a:extLst>
          </p:cNvPr>
          <p:cNvSpPr/>
          <p:nvPr/>
        </p:nvSpPr>
        <p:spPr>
          <a:xfrm>
            <a:off x="5773866" y="841206"/>
            <a:ext cx="2939961" cy="9274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2.5 KM ICON</a:t>
            </a:r>
          </a:p>
          <a:p>
            <a:pPr algn="ctr"/>
            <a:r>
              <a:rPr lang="en-US" dirty="0"/>
              <a:t>13 </a:t>
            </a:r>
            <a:r>
              <a:rPr lang="en-US" dirty="0" err="1"/>
              <a:t>fcst</a:t>
            </a:r>
            <a:r>
              <a:rPr lang="en-US" dirty="0"/>
              <a:t> days / day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C90B203-EC59-E04F-AB91-61B16DAB3B55}"/>
              </a:ext>
            </a:extLst>
          </p:cNvPr>
          <p:cNvCxnSpPr>
            <a:cxnSpLocks/>
          </p:cNvCxnSpPr>
          <p:nvPr/>
        </p:nvCxnSpPr>
        <p:spPr>
          <a:xfrm>
            <a:off x="8610600" y="1348823"/>
            <a:ext cx="1902904" cy="51079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41A77B14-12A8-E74B-B15B-242E81213F2F}"/>
              </a:ext>
            </a:extLst>
          </p:cNvPr>
          <p:cNvSpPr/>
          <p:nvPr/>
        </p:nvSpPr>
        <p:spPr>
          <a:xfrm>
            <a:off x="446653" y="3235145"/>
            <a:ext cx="2939961" cy="96044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1.0 KM IFS (NH)</a:t>
            </a:r>
          </a:p>
          <a:p>
            <a:pPr algn="ctr"/>
            <a:r>
              <a:rPr lang="en-US" dirty="0"/>
              <a:t> 31 </a:t>
            </a:r>
            <a:r>
              <a:rPr lang="en-US" dirty="0" err="1"/>
              <a:t>fcst</a:t>
            </a:r>
            <a:r>
              <a:rPr lang="en-US" dirty="0"/>
              <a:t> days / day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EDF526C-60A0-9D4D-84B0-67CF8CFA56A2}"/>
              </a:ext>
            </a:extLst>
          </p:cNvPr>
          <p:cNvCxnSpPr>
            <a:cxnSpLocks/>
          </p:cNvCxnSpPr>
          <p:nvPr/>
        </p:nvCxnSpPr>
        <p:spPr>
          <a:xfrm>
            <a:off x="3168429" y="3973571"/>
            <a:ext cx="819040" cy="38110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074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6F34A-1DF7-C145-90FD-6DE563538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8619"/>
            <a:ext cx="10515600" cy="1325563"/>
          </a:xfrm>
        </p:spPr>
        <p:txBody>
          <a:bodyPr/>
          <a:lstStyle/>
          <a:p>
            <a:r>
              <a:rPr lang="en-US" dirty="0"/>
              <a:t>FV3 Scalability Projections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60313-1032-A840-B31F-71FB28B23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82331-5A50-6C4B-904A-109E9F93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13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EA98174-F591-2248-AC2D-95A590C75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046" y="1266944"/>
            <a:ext cx="11115907" cy="132556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Perfect scaling</a:t>
            </a:r>
            <a:r>
              <a:rPr lang="en-US" dirty="0"/>
              <a:t>:  2X increase in resolution requires 8X more compute cores</a:t>
            </a: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AD22C677-06FD-D04F-ADC3-C0F0B8708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196" y="1984916"/>
            <a:ext cx="9355610" cy="43714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8645676-1250-284C-9FE0-AD2034482C5B}"/>
              </a:ext>
            </a:extLst>
          </p:cNvPr>
          <p:cNvSpPr/>
          <p:nvPr/>
        </p:nvSpPr>
        <p:spPr>
          <a:xfrm>
            <a:off x="8998841" y="4446283"/>
            <a:ext cx="1327648" cy="58029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EE9D69-198D-4D44-87E4-27339E0CF114}"/>
              </a:ext>
            </a:extLst>
          </p:cNvPr>
          <p:cNvSpPr txBox="1"/>
          <p:nvPr/>
        </p:nvSpPr>
        <p:spPr>
          <a:xfrm>
            <a:off x="8460979" y="6352143"/>
            <a:ext cx="373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Slide, S.J. Lin, DYAMOND presentation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487A14-51C4-7540-8B15-99C391C93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667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2581495-5367-754F-9D16-2388E952E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474756"/>
              </p:ext>
            </p:extLst>
          </p:nvPr>
        </p:nvGraphicFramePr>
        <p:xfrm>
          <a:off x="364910" y="2914108"/>
          <a:ext cx="11462175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2435">
                  <a:extLst>
                    <a:ext uri="{9D8B030D-6E8A-4147-A177-3AD203B41FA5}">
                      <a16:colId xmlns:a16="http://schemas.microsoft.com/office/drawing/2014/main" val="3484333419"/>
                    </a:ext>
                  </a:extLst>
                </a:gridCol>
                <a:gridCol w="2292435">
                  <a:extLst>
                    <a:ext uri="{9D8B030D-6E8A-4147-A177-3AD203B41FA5}">
                      <a16:colId xmlns:a16="http://schemas.microsoft.com/office/drawing/2014/main" val="1956242859"/>
                    </a:ext>
                  </a:extLst>
                </a:gridCol>
                <a:gridCol w="2292435">
                  <a:extLst>
                    <a:ext uri="{9D8B030D-6E8A-4147-A177-3AD203B41FA5}">
                      <a16:colId xmlns:a16="http://schemas.microsoft.com/office/drawing/2014/main" val="3705019461"/>
                    </a:ext>
                  </a:extLst>
                </a:gridCol>
                <a:gridCol w="2292435">
                  <a:extLst>
                    <a:ext uri="{9D8B030D-6E8A-4147-A177-3AD203B41FA5}">
                      <a16:colId xmlns:a16="http://schemas.microsoft.com/office/drawing/2014/main" val="886524981"/>
                    </a:ext>
                  </a:extLst>
                </a:gridCol>
                <a:gridCol w="2292435">
                  <a:extLst>
                    <a:ext uri="{9D8B030D-6E8A-4147-A177-3AD203B41FA5}">
                      <a16:colId xmlns:a16="http://schemas.microsoft.com/office/drawing/2014/main" val="3591857983"/>
                    </a:ext>
                  </a:extLst>
                </a:gridCol>
              </a:tblGrid>
              <a:tr h="413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Resolution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28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13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6.50 KM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3.25KM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582019"/>
                  </a:ext>
                </a:extLst>
              </a:tr>
              <a:tr h="413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Time 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225 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112.5 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56 sec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28 sec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051702"/>
                  </a:ext>
                </a:extLst>
              </a:tr>
              <a:tr h="413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CPU Nodes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1024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4096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560283"/>
                  </a:ext>
                </a:extLst>
              </a:tr>
              <a:tr h="413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CPU cores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1536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6144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24576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98304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430005"/>
                  </a:ext>
                </a:extLst>
              </a:tr>
              <a:tr h="413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3357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5880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943477"/>
                  </a:ext>
                </a:extLst>
              </a:tr>
              <a:tr h="413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Dynamics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1120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1584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410603"/>
                  </a:ext>
                </a:extLst>
              </a:tr>
              <a:tr h="413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Communications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1146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1851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30855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91DDFA5-94F9-3C40-9880-9FB0D1ED84CE}"/>
              </a:ext>
            </a:extLst>
          </p:cNvPr>
          <p:cNvSpPr txBox="1"/>
          <p:nvPr/>
        </p:nvSpPr>
        <p:spPr>
          <a:xfrm>
            <a:off x="2806989" y="227612"/>
            <a:ext cx="657801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FV3GFS Scaling - Estimate</a:t>
            </a:r>
          </a:p>
          <a:p>
            <a:pPr algn="ctr"/>
            <a:r>
              <a:rPr lang="en-US" sz="2800" dirty="0"/>
              <a:t>3 KM resolution, 5 day forecast</a:t>
            </a:r>
          </a:p>
          <a:p>
            <a:pPr algn="ctr"/>
            <a:r>
              <a:rPr lang="en-US" sz="2400" b="1" dirty="0"/>
              <a:t>Weak Scaling to increase resolution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B31A3-EE65-5D49-B778-1533D052EF74}"/>
              </a:ext>
            </a:extLst>
          </p:cNvPr>
          <p:cNvSpPr txBox="1"/>
          <p:nvPr/>
        </p:nvSpPr>
        <p:spPr>
          <a:xfrm>
            <a:off x="838200" y="6154270"/>
            <a:ext cx="9478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Runtimes in seconds for a 5 day forecast,   </a:t>
            </a:r>
            <a:r>
              <a:rPr lang="en-US" sz="2000" i="1" dirty="0"/>
              <a:t>NOAA </a:t>
            </a:r>
            <a:r>
              <a:rPr lang="en-US" sz="2000" i="1" dirty="0" err="1"/>
              <a:t>theia</a:t>
            </a:r>
            <a:r>
              <a:rPr lang="en-US" sz="2000" i="1" dirty="0"/>
              <a:t> system with 24 core Haswell nodes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592244-80E6-1F4A-8EAA-9BCA03074FD4}"/>
              </a:ext>
            </a:extLst>
          </p:cNvPr>
          <p:cNvSpPr txBox="1"/>
          <p:nvPr/>
        </p:nvSpPr>
        <p:spPr>
          <a:xfrm>
            <a:off x="8326211" y="2635701"/>
            <a:ext cx="2378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Estimated Performance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4489D8-AED9-D041-987E-C5EC05508815}"/>
              </a:ext>
            </a:extLst>
          </p:cNvPr>
          <p:cNvSpPr txBox="1"/>
          <p:nvPr/>
        </p:nvSpPr>
        <p:spPr>
          <a:xfrm>
            <a:off x="4139135" y="2626109"/>
            <a:ext cx="203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Actual Performance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69E2915-FB63-5F47-A1BE-EF78529A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14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F518EE-8CF1-4A48-8BD6-36A1A39059E4}"/>
              </a:ext>
            </a:extLst>
          </p:cNvPr>
          <p:cNvSpPr/>
          <p:nvPr/>
        </p:nvSpPr>
        <p:spPr>
          <a:xfrm>
            <a:off x="9897390" y="4659085"/>
            <a:ext cx="1614714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00CA60-57E4-C248-A9AD-C17C879656BA}"/>
              </a:ext>
            </a:extLst>
          </p:cNvPr>
          <p:cNvCxnSpPr>
            <a:cxnSpLocks/>
          </p:cNvCxnSpPr>
          <p:nvPr/>
        </p:nvCxnSpPr>
        <p:spPr>
          <a:xfrm>
            <a:off x="9245601" y="2526662"/>
            <a:ext cx="899884" cy="208924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B1A10B2-E1DD-AF4A-8B7E-C255B30C606D}"/>
              </a:ext>
            </a:extLst>
          </p:cNvPr>
          <p:cNvSpPr txBox="1">
            <a:spLocks/>
          </p:cNvSpPr>
          <p:nvPr/>
        </p:nvSpPr>
        <p:spPr>
          <a:xfrm>
            <a:off x="438041" y="2130879"/>
            <a:ext cx="10666863" cy="627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Operational Requirement: 10 day forecast in 1.25 hours (5 days in 2250 seconds)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6897E897-BFF6-D543-B56A-E02CE331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BD2181-2F40-3B48-8D5D-A8F839DFB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786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4555F-1CB9-BC4A-8BAD-7CA59C487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755" y="2193655"/>
            <a:ext cx="10666863" cy="627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Operational Requirement: 10 day forecast in 1.25 hours (5 days in 2250 seconds)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2581495-5367-754F-9D16-2388E952E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079389"/>
              </p:ext>
            </p:extLst>
          </p:nvPr>
        </p:nvGraphicFramePr>
        <p:xfrm>
          <a:off x="1511130" y="2721991"/>
          <a:ext cx="916974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2435">
                  <a:extLst>
                    <a:ext uri="{9D8B030D-6E8A-4147-A177-3AD203B41FA5}">
                      <a16:colId xmlns:a16="http://schemas.microsoft.com/office/drawing/2014/main" val="3484333419"/>
                    </a:ext>
                  </a:extLst>
                </a:gridCol>
                <a:gridCol w="2292435">
                  <a:extLst>
                    <a:ext uri="{9D8B030D-6E8A-4147-A177-3AD203B41FA5}">
                      <a16:colId xmlns:a16="http://schemas.microsoft.com/office/drawing/2014/main" val="1956242859"/>
                    </a:ext>
                  </a:extLst>
                </a:gridCol>
                <a:gridCol w="2292435">
                  <a:extLst>
                    <a:ext uri="{9D8B030D-6E8A-4147-A177-3AD203B41FA5}">
                      <a16:colId xmlns:a16="http://schemas.microsoft.com/office/drawing/2014/main" val="3705019461"/>
                    </a:ext>
                  </a:extLst>
                </a:gridCol>
                <a:gridCol w="2292435">
                  <a:extLst>
                    <a:ext uri="{9D8B030D-6E8A-4147-A177-3AD203B41FA5}">
                      <a16:colId xmlns:a16="http://schemas.microsoft.com/office/drawing/2014/main" val="886524981"/>
                    </a:ext>
                  </a:extLst>
                </a:gridCol>
              </a:tblGrid>
              <a:tr h="4459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Tile Size / MPI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48 x 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 x 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24 x 24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560283"/>
                  </a:ext>
                </a:extLst>
              </a:tr>
              <a:tr h="4459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CPU Cores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98,304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196,608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393,216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943477"/>
                  </a:ext>
                </a:extLst>
              </a:tr>
              <a:tr h="4459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3962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2095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003792"/>
                  </a:ext>
                </a:extLst>
              </a:tr>
              <a:tr h="4459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Dynamics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643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410603"/>
                  </a:ext>
                </a:extLst>
              </a:tr>
              <a:tr h="4459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Communications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801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30855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91DDFA5-94F9-3C40-9880-9FB0D1ED84CE}"/>
              </a:ext>
            </a:extLst>
          </p:cNvPr>
          <p:cNvSpPr txBox="1"/>
          <p:nvPr/>
        </p:nvSpPr>
        <p:spPr>
          <a:xfrm>
            <a:off x="2882623" y="344018"/>
            <a:ext cx="657801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FV3GFS Scaling - Estimate</a:t>
            </a:r>
          </a:p>
          <a:p>
            <a:pPr algn="ctr"/>
            <a:r>
              <a:rPr lang="en-US" sz="2800" dirty="0"/>
              <a:t>3 KM resolution, 5 day forecast</a:t>
            </a:r>
          </a:p>
          <a:p>
            <a:pPr algn="ctr"/>
            <a:r>
              <a:rPr lang="en-US" sz="2400" b="1" dirty="0"/>
              <a:t>Strong Scaling to reduce runtime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B31A3-EE65-5D49-B778-1533D052EF74}"/>
              </a:ext>
            </a:extLst>
          </p:cNvPr>
          <p:cNvSpPr txBox="1"/>
          <p:nvPr/>
        </p:nvSpPr>
        <p:spPr>
          <a:xfrm>
            <a:off x="1721437" y="4986785"/>
            <a:ext cx="8880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Estimated performance</a:t>
            </a:r>
            <a:r>
              <a:rPr lang="en-US" sz="2000" i="1" dirty="0"/>
              <a:t>, NOAA </a:t>
            </a:r>
            <a:r>
              <a:rPr lang="en-US" sz="2000" i="1" dirty="0" err="1"/>
              <a:t>theia</a:t>
            </a:r>
            <a:r>
              <a:rPr lang="en-US" sz="2000" i="1" dirty="0"/>
              <a:t> system: 27,000 cores,  24 Haswell cores / node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CB762A-00B7-EF47-B511-43FE281A08E9}"/>
              </a:ext>
            </a:extLst>
          </p:cNvPr>
          <p:cNvSpPr txBox="1">
            <a:spLocks/>
          </p:cNvSpPr>
          <p:nvPr/>
        </p:nvSpPr>
        <p:spPr>
          <a:xfrm>
            <a:off x="838200" y="5567130"/>
            <a:ext cx="10666863" cy="127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393,216 cores = </a:t>
            </a:r>
            <a:r>
              <a:rPr lang="en-US" dirty="0">
                <a:sym typeface="Wingdings" pitchFamily="2" charset="2"/>
              </a:rPr>
              <a:t>16,384 CPU nodes</a:t>
            </a:r>
            <a:endParaRPr lang="en-US" dirty="0"/>
          </a:p>
          <a:p>
            <a:r>
              <a:rPr lang="en-US" dirty="0"/>
              <a:t>30% of runtime is for inter-process communications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C390F1-54AF-0A47-86AF-A3E7314A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15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CF63D87-92CE-A049-82BA-E3C539EF5671}"/>
              </a:ext>
            </a:extLst>
          </p:cNvPr>
          <p:cNvSpPr/>
          <p:nvPr/>
        </p:nvSpPr>
        <p:spPr>
          <a:xfrm>
            <a:off x="8674209" y="3581222"/>
            <a:ext cx="1614714" cy="609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FB45AA-A3D7-B640-AD99-AFA5AF412352}"/>
              </a:ext>
            </a:extLst>
          </p:cNvPr>
          <p:cNvCxnSpPr>
            <a:cxnSpLocks/>
          </p:cNvCxnSpPr>
          <p:nvPr/>
        </p:nvCxnSpPr>
        <p:spPr>
          <a:xfrm>
            <a:off x="8824686" y="2507386"/>
            <a:ext cx="145143" cy="111508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9E16C89C-545F-A14F-A098-4152237D3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DE20BE-E646-4243-9EDF-D02212A0B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529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81023-584C-1E47-A716-7C7116B72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333" y="1792558"/>
            <a:ext cx="3579038" cy="4928917"/>
          </a:xfrm>
        </p:spPr>
        <p:txBody>
          <a:bodyPr>
            <a:normAutofit/>
          </a:bodyPr>
          <a:lstStyle/>
          <a:p>
            <a:r>
              <a:rPr lang="en-US" sz="3200" dirty="0"/>
              <a:t>Computation</a:t>
            </a:r>
          </a:p>
          <a:p>
            <a:pPr lvl="1"/>
            <a:r>
              <a:rPr lang="en-US" sz="2800" dirty="0"/>
              <a:t>Parallelism</a:t>
            </a:r>
          </a:p>
          <a:p>
            <a:pPr lvl="1"/>
            <a:r>
              <a:rPr lang="en-US" sz="2800" dirty="0"/>
              <a:t>Algorithms</a:t>
            </a:r>
          </a:p>
          <a:p>
            <a:pPr lvl="1"/>
            <a:r>
              <a:rPr lang="en-US" sz="2800" dirty="0"/>
              <a:t>Model grid</a:t>
            </a:r>
          </a:p>
          <a:p>
            <a:r>
              <a:rPr lang="en-US" sz="3200" dirty="0"/>
              <a:t>Communications</a:t>
            </a:r>
          </a:p>
          <a:p>
            <a:pPr lvl="1"/>
            <a:r>
              <a:rPr lang="en-US" sz="2800" dirty="0"/>
              <a:t>Frequency</a:t>
            </a:r>
          </a:p>
          <a:p>
            <a:pPr lvl="1"/>
            <a:r>
              <a:rPr lang="en-US" sz="2800" dirty="0"/>
              <a:t>Data volume</a:t>
            </a:r>
          </a:p>
          <a:p>
            <a:pPr lvl="1"/>
            <a:r>
              <a:rPr lang="en-US" sz="2800" dirty="0"/>
              <a:t>Overlapping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C9CCDE8-F14E-D84C-B0DD-C7F86CE3FB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3210952"/>
              </p:ext>
            </p:extLst>
          </p:nvPr>
        </p:nvGraphicFramePr>
        <p:xfrm>
          <a:off x="4569371" y="280845"/>
          <a:ext cx="7312037" cy="5682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ADA2331-833F-9D43-85BF-5056B9848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03" y="579019"/>
            <a:ext cx="3667591" cy="109164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Scaling Factors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FDA22-A4C5-B042-8F79-57DDD4D5A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FC43A0-6934-254B-9617-CAFF6FBC2B92}"/>
              </a:ext>
            </a:extLst>
          </p:cNvPr>
          <p:cNvSpPr txBox="1"/>
          <p:nvPr/>
        </p:nvSpPr>
        <p:spPr>
          <a:xfrm>
            <a:off x="6003764" y="2393169"/>
            <a:ext cx="521367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perfect scaling means computational efficiency = 1.00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F78F93F-6ABD-6F4E-83F3-3234AFF3D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F407103-0035-8242-B60A-CA15BD186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690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D9AF-484D-FB45-B697-787264EE9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on Computational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D66B3-91F3-2040-B017-84A758A3C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Traditional computing is not sufficient to run existing global operational models (ICON, IFS, FV3) at cloud-permitting (3KM) or finer scales</a:t>
            </a:r>
          </a:p>
          <a:p>
            <a:r>
              <a:rPr lang="en-US" dirty="0"/>
              <a:t>GPU processors can help</a:t>
            </a:r>
          </a:p>
          <a:p>
            <a:r>
              <a:rPr lang="en-US" dirty="0"/>
              <a:t>Scalability remains a big concern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DAC54-CCB9-8A40-8901-013B0FAAC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41BB7-DB40-7F4C-A450-800EA0C26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62954-FB95-7444-A74A-A3C451AB0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62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38E27-44C3-1944-904C-69FA4445D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Data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6C3F3-7102-2A47-B462-97A3668F8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800" dirty="0"/>
              <a:t>Data is only useful if it’s used</a:t>
            </a:r>
          </a:p>
          <a:p>
            <a:pPr marL="0" indent="0" algn="ctr">
              <a:buNone/>
            </a:pPr>
            <a:r>
              <a:rPr lang="en-US" sz="3600" dirty="0"/>
              <a:t>Observations</a:t>
            </a:r>
          </a:p>
          <a:p>
            <a:pPr marL="0" indent="0" algn="ctr">
              <a:buNone/>
            </a:pPr>
            <a:r>
              <a:rPr lang="en-US" sz="3600" dirty="0"/>
              <a:t>Data Assimilation</a:t>
            </a:r>
          </a:p>
          <a:p>
            <a:pPr marL="0" indent="0" algn="ctr">
              <a:buNone/>
            </a:pPr>
            <a:r>
              <a:rPr lang="en-US" sz="3600" dirty="0"/>
              <a:t>Prediction</a:t>
            </a:r>
          </a:p>
          <a:p>
            <a:pPr marL="0" indent="0" algn="ctr">
              <a:buNone/>
            </a:pPr>
            <a:r>
              <a:rPr lang="en-US" sz="3600" dirty="0"/>
              <a:t>Output</a:t>
            </a:r>
          </a:p>
          <a:p>
            <a:pPr marL="0" indent="0" algn="ctr">
              <a:buNone/>
            </a:pPr>
            <a:r>
              <a:rPr lang="en-US" sz="3600" dirty="0"/>
              <a:t>Distribution</a:t>
            </a:r>
          </a:p>
          <a:p>
            <a:pPr marL="0" indent="0" algn="ctr">
              <a:buNone/>
            </a:pPr>
            <a:r>
              <a:rPr lang="en-US" sz="3600" dirty="0"/>
              <a:t>Dissemination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A665DE-B590-8346-A5C0-59C51FD85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18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550F4E-FB91-3547-8316-390B11A5E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D2F9D16-A3AC-6E46-881A-CB9488B09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176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BA8C7-FB43-F849-9684-AAE268D4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399" y="44255"/>
            <a:ext cx="6640196" cy="1325563"/>
          </a:xfrm>
        </p:spPr>
        <p:txBody>
          <a:bodyPr>
            <a:normAutofit/>
          </a:bodyPr>
          <a:lstStyle/>
          <a:p>
            <a:r>
              <a:rPr lang="en-US" sz="4000" dirty="0"/>
              <a:t>Observations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71BC8-DAC7-804A-B5AF-DF4C984CC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898" y="392320"/>
            <a:ext cx="2136341" cy="342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AE1083-6CB0-4642-93F6-E65237E4E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585" y="1456416"/>
            <a:ext cx="4932874" cy="4932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3EB5B7-2921-E742-8606-7BF67C12B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502" y="310666"/>
            <a:ext cx="2136342" cy="1602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18A781-0AC3-CA46-A6A2-39A9F1B88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222" y="2009630"/>
            <a:ext cx="871124" cy="8711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04DB15-AC00-E044-9EBA-25E0EB12B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3679" y="5003605"/>
            <a:ext cx="2156476" cy="14376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600166-4450-FF43-929A-C042EB8D1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7939" y="3341621"/>
            <a:ext cx="2540000" cy="2032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5ED946-D424-474A-85C8-F5C6B7518F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967" y="4179725"/>
            <a:ext cx="2540000" cy="2405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5D0AB6-B45B-8840-B18F-C9ED974456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4048" y="3282731"/>
            <a:ext cx="3195205" cy="2928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A3FDDC-51BC-994B-9F9A-01C4525AD2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8752" y="4870174"/>
            <a:ext cx="2214311" cy="16227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872147-5E8B-ED46-A573-6EB0D20920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4333" y="4962035"/>
            <a:ext cx="2304818" cy="14886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DEF3A-69A7-9947-87A0-9DC5B517E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811" y="1223024"/>
            <a:ext cx="6264832" cy="2031999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We have more data than we can use </a:t>
            </a:r>
          </a:p>
          <a:p>
            <a:pPr lvl="1"/>
            <a:r>
              <a:rPr lang="en-US" dirty="0"/>
              <a:t>GOES, JPSS, </a:t>
            </a:r>
            <a:r>
              <a:rPr lang="en-US" dirty="0" err="1"/>
              <a:t>cubeSats</a:t>
            </a:r>
            <a:r>
              <a:rPr lang="en-US" dirty="0"/>
              <a:t>, </a:t>
            </a:r>
            <a:r>
              <a:rPr lang="en-US" dirty="0" err="1"/>
              <a:t>nanoSats</a:t>
            </a:r>
            <a:endParaRPr lang="en-US" dirty="0"/>
          </a:p>
          <a:p>
            <a:pPr lvl="1"/>
            <a:r>
              <a:rPr lang="en-US" dirty="0"/>
              <a:t>Radar, balloons, ships, planes</a:t>
            </a:r>
          </a:p>
          <a:p>
            <a:r>
              <a:rPr lang="en-US" dirty="0"/>
              <a:t>Tremendous potential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Autos, cell phones, sensors, …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030A53-6FEB-3A4B-B531-6D73970FA0A2}"/>
              </a:ext>
            </a:extLst>
          </p:cNvPr>
          <p:cNvSpPr txBox="1"/>
          <p:nvPr/>
        </p:nvSpPr>
        <p:spPr>
          <a:xfrm>
            <a:off x="9447703" y="2782669"/>
            <a:ext cx="167616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Ground-Based</a:t>
            </a:r>
          </a:p>
          <a:p>
            <a:pPr algn="ctr"/>
            <a:r>
              <a:rPr lang="en-US" sz="2000" dirty="0"/>
              <a:t>Instruments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29691A9-B8EC-2B48-A071-BC41CBA3E9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51022" y="1139851"/>
            <a:ext cx="1341305" cy="12764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287C28-0886-0A4C-B4A1-C703F59F93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1726" y="3341621"/>
            <a:ext cx="1528326" cy="134561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856CC-FDAE-F642-B692-846084FF0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19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E1464E-D291-DF48-8740-B0D0E13C27D4}"/>
              </a:ext>
            </a:extLst>
          </p:cNvPr>
          <p:cNvSpPr txBox="1"/>
          <p:nvPr/>
        </p:nvSpPr>
        <p:spPr>
          <a:xfrm>
            <a:off x="1732114" y="3544983"/>
            <a:ext cx="150393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Space-Based</a:t>
            </a:r>
          </a:p>
          <a:p>
            <a:r>
              <a:rPr lang="en-US" sz="2000" dirty="0"/>
              <a:t>Instruments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745BF5B-5E27-7D4B-8844-C5D3AEF51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8C904A7-D580-984C-8951-5658A1DDA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081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D392-FAF1-6449-B268-704FF71E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D4D95-FBF0-BA4F-8422-8B9D94390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F6035-7E7E-DA44-93BD-E555F457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2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3E7941-6D2D-EF49-8303-D434B29FD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"/>
            <a:ext cx="5299364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366E6F-E20E-354D-9B77-EF40AABBF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54" y="0"/>
            <a:ext cx="5299364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B5E096-08FA-4944-8128-CE78EBAD4D8B}"/>
              </a:ext>
            </a:extLst>
          </p:cNvPr>
          <p:cNvSpPr txBox="1"/>
          <p:nvPr/>
        </p:nvSpPr>
        <p:spPr>
          <a:xfrm>
            <a:off x="6899718" y="2425806"/>
            <a:ext cx="1176348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Reduce </a:t>
            </a:r>
          </a:p>
          <a:p>
            <a:r>
              <a:rPr lang="en-US" sz="2400" dirty="0"/>
              <a:t>impacts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0EB346-E256-364E-8A31-08420E53DA18}"/>
              </a:ext>
            </a:extLst>
          </p:cNvPr>
          <p:cNvSpPr txBox="1"/>
          <p:nvPr/>
        </p:nvSpPr>
        <p:spPr>
          <a:xfrm>
            <a:off x="8188632" y="2841305"/>
            <a:ext cx="1793568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Cutting-edge</a:t>
            </a:r>
          </a:p>
          <a:p>
            <a:r>
              <a:rPr lang="en-US" sz="2400" dirty="0"/>
              <a:t>Science &amp;</a:t>
            </a:r>
          </a:p>
          <a:p>
            <a:r>
              <a:rPr lang="en-US" sz="2400" dirty="0"/>
              <a:t>Technology 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AEAE3217-C644-B34F-AD53-45B783D92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952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6374B-A141-9B44-9A5A-DD6298551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725" y="318891"/>
            <a:ext cx="883636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Geostationary Operational </a:t>
            </a:r>
            <a:br>
              <a:rPr lang="en-US" sz="4000" dirty="0"/>
            </a:br>
            <a:r>
              <a:rPr lang="en-US" sz="4000" dirty="0"/>
              <a:t>Environmental Satellite (GOES)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F941E08-CB6B-264A-8C91-6411E7338751}"/>
              </a:ext>
            </a:extLst>
          </p:cNvPr>
          <p:cNvSpPr txBox="1">
            <a:spLocks/>
          </p:cNvSpPr>
          <p:nvPr/>
        </p:nvSpPr>
        <p:spPr>
          <a:xfrm>
            <a:off x="436967" y="1947221"/>
            <a:ext cx="6520424" cy="1584536"/>
          </a:xfrm>
          <a:prstGeom prst="rect">
            <a:avLst/>
          </a:prstGeom>
        </p:spPr>
        <p:txBody>
          <a:bodyPr vert="horz" lIns="108852" tIns="54426" rIns="108852" bIns="54426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2012-2017:  GOES-13, GOES-14, GOES-15</a:t>
            </a:r>
          </a:p>
          <a:p>
            <a:pPr lvl="1"/>
            <a:r>
              <a:rPr lang="en-US" sz="2600" dirty="0"/>
              <a:t>Scans every 3 hours, 10 bit precision</a:t>
            </a:r>
          </a:p>
          <a:p>
            <a:pPr lvl="1"/>
            <a:r>
              <a:rPr lang="en-US" sz="2600" dirty="0"/>
              <a:t>4 spectral bands @ 4KM </a:t>
            </a:r>
          </a:p>
          <a:p>
            <a:pPr lvl="1"/>
            <a:r>
              <a:rPr lang="en-US" sz="2600" dirty="0"/>
              <a:t>1 visible band @ 1KM</a:t>
            </a:r>
          </a:p>
          <a:p>
            <a:pPr marL="544237" lvl="1" indent="0">
              <a:buNone/>
            </a:pPr>
            <a:endParaRPr lang="en-US" sz="2333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9EF318-4934-7548-BC1A-5680882B4888}"/>
              </a:ext>
            </a:extLst>
          </p:cNvPr>
          <p:cNvSpPr txBox="1">
            <a:spLocks/>
          </p:cNvSpPr>
          <p:nvPr/>
        </p:nvSpPr>
        <p:spPr>
          <a:xfrm>
            <a:off x="3219899" y="3700673"/>
            <a:ext cx="6858379" cy="2224431"/>
          </a:xfrm>
          <a:prstGeom prst="rect">
            <a:avLst/>
          </a:prstGeom>
        </p:spPr>
        <p:txBody>
          <a:bodyPr vert="horz" lIns="108852" tIns="54426" rIns="108852" bIns="54426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2017 - ~2027:  GOES-16, GOES-17</a:t>
            </a:r>
          </a:p>
          <a:p>
            <a:pPr lvl="1"/>
            <a:r>
              <a:rPr lang="en-US" sz="2400" dirty="0"/>
              <a:t>Scan every 15 minutes, 14 bit precision</a:t>
            </a:r>
          </a:p>
          <a:p>
            <a:pPr lvl="1"/>
            <a:r>
              <a:rPr lang="en-US" sz="2400" dirty="0"/>
              <a:t>14 spectral bands @ 2KM resolution</a:t>
            </a:r>
          </a:p>
          <a:p>
            <a:pPr lvl="1"/>
            <a:r>
              <a:rPr lang="en-US" sz="2400" dirty="0"/>
              <a:t>2 visible bands @ 0.5KM resolution</a:t>
            </a:r>
          </a:p>
          <a:p>
            <a:pPr lvl="1"/>
            <a:r>
              <a:rPr lang="en-US" sz="2400" dirty="0"/>
              <a:t>High-res nest every 30-60 seconds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3E8692-2D35-2047-B408-4C8711D85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67" y="3616215"/>
            <a:ext cx="2782932" cy="2224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1B33D1-0CE8-BC48-A28A-934097004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523" y="4369930"/>
            <a:ext cx="3709692" cy="20967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DC4DE6-7952-2A47-8807-AA64E1CBE7EA}"/>
              </a:ext>
            </a:extLst>
          </p:cNvPr>
          <p:cNvSpPr txBox="1"/>
          <p:nvPr/>
        </p:nvSpPr>
        <p:spPr>
          <a:xfrm>
            <a:off x="10078278" y="3976417"/>
            <a:ext cx="193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 vapor image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AF5D47-CE8C-9048-85B0-54D4CBAC4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720" y="186490"/>
            <a:ext cx="3897313" cy="3429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4A887-4349-8F40-A5C9-D9F1F6D30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20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983EB6-85C9-A34A-8097-28AA3C3AE2A9}"/>
              </a:ext>
            </a:extLst>
          </p:cNvPr>
          <p:cNvSpPr txBox="1"/>
          <p:nvPr/>
        </p:nvSpPr>
        <p:spPr>
          <a:xfrm rot="710060">
            <a:off x="5550998" y="3806594"/>
            <a:ext cx="4613442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100x MORE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FE869B-59E9-4945-90EC-B5B8EE9DCCB2}"/>
              </a:ext>
            </a:extLst>
          </p:cNvPr>
          <p:cNvSpPr txBox="1"/>
          <p:nvPr/>
        </p:nvSpPr>
        <p:spPr>
          <a:xfrm rot="710060">
            <a:off x="2357778" y="1950007"/>
            <a:ext cx="5716630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dirty="0"/>
              <a:t>Only 1% is being used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8DE1351-09C0-CE4C-9466-F298B7B5E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B337D51-3E38-A741-8BDE-3B71CE4E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956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DCDFE-AE07-3941-8598-BD433B737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87" y="59635"/>
            <a:ext cx="6660244" cy="1205149"/>
          </a:xfrm>
        </p:spPr>
        <p:txBody>
          <a:bodyPr>
            <a:normAutofit/>
          </a:bodyPr>
          <a:lstStyle/>
          <a:p>
            <a:r>
              <a:rPr lang="en-US" sz="4000" dirty="0"/>
              <a:t>Data Assimilation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104A3C-C14A-D64E-A995-18C883808F3F}"/>
              </a:ext>
            </a:extLst>
          </p:cNvPr>
          <p:cNvSpPr/>
          <p:nvPr/>
        </p:nvSpPr>
        <p:spPr>
          <a:xfrm>
            <a:off x="7151214" y="30663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5F76B7-C91B-544B-AA82-82691D3B613B}"/>
              </a:ext>
            </a:extLst>
          </p:cNvPr>
          <p:cNvSpPr/>
          <p:nvPr/>
        </p:nvSpPr>
        <p:spPr>
          <a:xfrm>
            <a:off x="7608414" y="30663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F886A0-5101-5B4C-B4BE-9C5C0929AB84}"/>
              </a:ext>
            </a:extLst>
          </p:cNvPr>
          <p:cNvSpPr/>
          <p:nvPr/>
        </p:nvSpPr>
        <p:spPr>
          <a:xfrm>
            <a:off x="8065614" y="30663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C625AE-A835-0F45-AC3B-A42C2FDEAB4D}"/>
              </a:ext>
            </a:extLst>
          </p:cNvPr>
          <p:cNvSpPr/>
          <p:nvPr/>
        </p:nvSpPr>
        <p:spPr>
          <a:xfrm>
            <a:off x="8522814" y="30663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63ED18-8FEB-F94B-8C10-DAD8833FFA8D}"/>
              </a:ext>
            </a:extLst>
          </p:cNvPr>
          <p:cNvSpPr/>
          <p:nvPr/>
        </p:nvSpPr>
        <p:spPr>
          <a:xfrm>
            <a:off x="8980014" y="30663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4E9629-1AAB-214E-9227-A0D20956FBF8}"/>
              </a:ext>
            </a:extLst>
          </p:cNvPr>
          <p:cNvSpPr/>
          <p:nvPr/>
        </p:nvSpPr>
        <p:spPr>
          <a:xfrm>
            <a:off x="9437214" y="30663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4AF387-13AA-224B-9F91-5417176160A3}"/>
              </a:ext>
            </a:extLst>
          </p:cNvPr>
          <p:cNvSpPr/>
          <p:nvPr/>
        </p:nvSpPr>
        <p:spPr>
          <a:xfrm>
            <a:off x="9894414" y="30663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97E1B2-0C7C-E94B-AD1B-F4EF7DEE1D63}"/>
              </a:ext>
            </a:extLst>
          </p:cNvPr>
          <p:cNvSpPr/>
          <p:nvPr/>
        </p:nvSpPr>
        <p:spPr>
          <a:xfrm>
            <a:off x="10351614" y="30663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D93191-17CB-144D-ADD3-66A43B021785}"/>
              </a:ext>
            </a:extLst>
          </p:cNvPr>
          <p:cNvSpPr/>
          <p:nvPr/>
        </p:nvSpPr>
        <p:spPr>
          <a:xfrm>
            <a:off x="7151214" y="35235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E83CE4-7036-184D-AD54-AA5E015721B7}"/>
              </a:ext>
            </a:extLst>
          </p:cNvPr>
          <p:cNvSpPr/>
          <p:nvPr/>
        </p:nvSpPr>
        <p:spPr>
          <a:xfrm>
            <a:off x="7608414" y="35235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8912F0-B0B8-5C46-8665-C40D6FDB7876}"/>
              </a:ext>
            </a:extLst>
          </p:cNvPr>
          <p:cNvSpPr/>
          <p:nvPr/>
        </p:nvSpPr>
        <p:spPr>
          <a:xfrm>
            <a:off x="8065614" y="35235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45ECC6-7527-6047-BDFC-893AA42E9FAD}"/>
              </a:ext>
            </a:extLst>
          </p:cNvPr>
          <p:cNvSpPr/>
          <p:nvPr/>
        </p:nvSpPr>
        <p:spPr>
          <a:xfrm>
            <a:off x="8522814" y="35235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7C2D15-D0EF-BB49-BD68-65AC8AC5BCF9}"/>
              </a:ext>
            </a:extLst>
          </p:cNvPr>
          <p:cNvSpPr/>
          <p:nvPr/>
        </p:nvSpPr>
        <p:spPr>
          <a:xfrm>
            <a:off x="8980014" y="35235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D5B291-601F-D74D-A172-F25F27B4A901}"/>
              </a:ext>
            </a:extLst>
          </p:cNvPr>
          <p:cNvSpPr/>
          <p:nvPr/>
        </p:nvSpPr>
        <p:spPr>
          <a:xfrm>
            <a:off x="9437214" y="35235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64D9A4-08F5-2542-AEB9-7FFE3C5F1720}"/>
              </a:ext>
            </a:extLst>
          </p:cNvPr>
          <p:cNvSpPr/>
          <p:nvPr/>
        </p:nvSpPr>
        <p:spPr>
          <a:xfrm>
            <a:off x="9894414" y="35235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0F0E5F-CAED-5A49-B153-D89325BBDCAF}"/>
              </a:ext>
            </a:extLst>
          </p:cNvPr>
          <p:cNvSpPr/>
          <p:nvPr/>
        </p:nvSpPr>
        <p:spPr>
          <a:xfrm>
            <a:off x="10351614" y="35235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41B885-755F-3B40-B8D6-A2F693770285}"/>
              </a:ext>
            </a:extLst>
          </p:cNvPr>
          <p:cNvSpPr/>
          <p:nvPr/>
        </p:nvSpPr>
        <p:spPr>
          <a:xfrm>
            <a:off x="7151214" y="39807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99DDC1-B561-9741-9B1E-F5C8D9502EAC}"/>
              </a:ext>
            </a:extLst>
          </p:cNvPr>
          <p:cNvSpPr/>
          <p:nvPr/>
        </p:nvSpPr>
        <p:spPr>
          <a:xfrm>
            <a:off x="7608414" y="39807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7D8090-E703-B74C-9E3C-0EDC970EC7D6}"/>
              </a:ext>
            </a:extLst>
          </p:cNvPr>
          <p:cNvSpPr/>
          <p:nvPr/>
        </p:nvSpPr>
        <p:spPr>
          <a:xfrm>
            <a:off x="8065614" y="39807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2A35EF-8DD2-F74C-89A5-C12356FCB660}"/>
              </a:ext>
            </a:extLst>
          </p:cNvPr>
          <p:cNvSpPr/>
          <p:nvPr/>
        </p:nvSpPr>
        <p:spPr>
          <a:xfrm>
            <a:off x="8522814" y="39807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C2B213-A8EF-2B47-AAEA-B2BF08F5AC22}"/>
              </a:ext>
            </a:extLst>
          </p:cNvPr>
          <p:cNvSpPr/>
          <p:nvPr/>
        </p:nvSpPr>
        <p:spPr>
          <a:xfrm>
            <a:off x="8980014" y="39807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F43627-DBD7-064A-B2A1-FAD44DF67B74}"/>
              </a:ext>
            </a:extLst>
          </p:cNvPr>
          <p:cNvSpPr/>
          <p:nvPr/>
        </p:nvSpPr>
        <p:spPr>
          <a:xfrm>
            <a:off x="9437214" y="39807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6A2B39-AF25-F746-833B-2222D80701AF}"/>
              </a:ext>
            </a:extLst>
          </p:cNvPr>
          <p:cNvSpPr/>
          <p:nvPr/>
        </p:nvSpPr>
        <p:spPr>
          <a:xfrm>
            <a:off x="9894414" y="39807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46B544D-CA9B-C04E-A4BB-1AA0536FA06C}"/>
              </a:ext>
            </a:extLst>
          </p:cNvPr>
          <p:cNvSpPr/>
          <p:nvPr/>
        </p:nvSpPr>
        <p:spPr>
          <a:xfrm>
            <a:off x="10351614" y="39807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417F6D-85AF-1D4C-80A5-CC0CE51B63A1}"/>
              </a:ext>
            </a:extLst>
          </p:cNvPr>
          <p:cNvSpPr/>
          <p:nvPr/>
        </p:nvSpPr>
        <p:spPr>
          <a:xfrm>
            <a:off x="7151214" y="44379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3CDFB31-098E-CA4E-8433-4AEBF82C7841}"/>
              </a:ext>
            </a:extLst>
          </p:cNvPr>
          <p:cNvSpPr/>
          <p:nvPr/>
        </p:nvSpPr>
        <p:spPr>
          <a:xfrm>
            <a:off x="7608414" y="44379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6415FC-41DC-9F47-9FF4-15EBD0B8063D}"/>
              </a:ext>
            </a:extLst>
          </p:cNvPr>
          <p:cNvSpPr/>
          <p:nvPr/>
        </p:nvSpPr>
        <p:spPr>
          <a:xfrm>
            <a:off x="8065614" y="44379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98E6E4-2D5D-A146-9099-58982BBB83CF}"/>
              </a:ext>
            </a:extLst>
          </p:cNvPr>
          <p:cNvSpPr/>
          <p:nvPr/>
        </p:nvSpPr>
        <p:spPr>
          <a:xfrm>
            <a:off x="8522814" y="44379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86D6E25-28EC-5049-B1E4-1A13AD73793C}"/>
              </a:ext>
            </a:extLst>
          </p:cNvPr>
          <p:cNvSpPr/>
          <p:nvPr/>
        </p:nvSpPr>
        <p:spPr>
          <a:xfrm>
            <a:off x="8980014" y="44379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5A9E4F1-F3EB-AB4E-B1B8-9F16201332CF}"/>
              </a:ext>
            </a:extLst>
          </p:cNvPr>
          <p:cNvSpPr/>
          <p:nvPr/>
        </p:nvSpPr>
        <p:spPr>
          <a:xfrm>
            <a:off x="9437214" y="44379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D763953-69C4-3D41-9D39-A6091BA1C685}"/>
              </a:ext>
            </a:extLst>
          </p:cNvPr>
          <p:cNvSpPr/>
          <p:nvPr/>
        </p:nvSpPr>
        <p:spPr>
          <a:xfrm>
            <a:off x="9894414" y="44379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0FC12E-62A6-FE4F-9C12-6DE832C87346}"/>
              </a:ext>
            </a:extLst>
          </p:cNvPr>
          <p:cNvSpPr/>
          <p:nvPr/>
        </p:nvSpPr>
        <p:spPr>
          <a:xfrm>
            <a:off x="10351614" y="44379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B5FA3B-7309-A542-A840-B74EF6040FF6}"/>
              </a:ext>
            </a:extLst>
          </p:cNvPr>
          <p:cNvSpPr/>
          <p:nvPr/>
        </p:nvSpPr>
        <p:spPr>
          <a:xfrm>
            <a:off x="7151214" y="48951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4CD6BE0-E164-424D-8320-AC2264AA1F75}"/>
              </a:ext>
            </a:extLst>
          </p:cNvPr>
          <p:cNvSpPr/>
          <p:nvPr/>
        </p:nvSpPr>
        <p:spPr>
          <a:xfrm>
            <a:off x="7608414" y="48951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A4E161-070E-1C45-AC22-86CE98F53036}"/>
              </a:ext>
            </a:extLst>
          </p:cNvPr>
          <p:cNvSpPr/>
          <p:nvPr/>
        </p:nvSpPr>
        <p:spPr>
          <a:xfrm>
            <a:off x="8065614" y="48951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A11367-3849-774E-8978-257AD8657DC4}"/>
              </a:ext>
            </a:extLst>
          </p:cNvPr>
          <p:cNvSpPr/>
          <p:nvPr/>
        </p:nvSpPr>
        <p:spPr>
          <a:xfrm>
            <a:off x="8522814" y="48951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57D35CD-C9A1-3749-801B-1F4946FE4E90}"/>
              </a:ext>
            </a:extLst>
          </p:cNvPr>
          <p:cNvSpPr/>
          <p:nvPr/>
        </p:nvSpPr>
        <p:spPr>
          <a:xfrm>
            <a:off x="8980014" y="48951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73E957-FD9D-3D45-9415-88129099A1D2}"/>
              </a:ext>
            </a:extLst>
          </p:cNvPr>
          <p:cNvSpPr/>
          <p:nvPr/>
        </p:nvSpPr>
        <p:spPr>
          <a:xfrm>
            <a:off x="9437214" y="48951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F5F3009-6304-CF4E-A436-10DE37AB6DDC}"/>
              </a:ext>
            </a:extLst>
          </p:cNvPr>
          <p:cNvSpPr/>
          <p:nvPr/>
        </p:nvSpPr>
        <p:spPr>
          <a:xfrm>
            <a:off x="9894414" y="48951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7D884BA-639D-D94E-B2F0-CE40384EA9C6}"/>
              </a:ext>
            </a:extLst>
          </p:cNvPr>
          <p:cNvSpPr/>
          <p:nvPr/>
        </p:nvSpPr>
        <p:spPr>
          <a:xfrm>
            <a:off x="10351614" y="48951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AAA4216-4453-3C43-8008-CA1F92708837}"/>
              </a:ext>
            </a:extLst>
          </p:cNvPr>
          <p:cNvSpPr/>
          <p:nvPr/>
        </p:nvSpPr>
        <p:spPr>
          <a:xfrm>
            <a:off x="7151214" y="53523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D0D21E3-B511-D04C-9AD0-AB4000F8FDB6}"/>
              </a:ext>
            </a:extLst>
          </p:cNvPr>
          <p:cNvSpPr/>
          <p:nvPr/>
        </p:nvSpPr>
        <p:spPr>
          <a:xfrm>
            <a:off x="7608414" y="53523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862E086-0A81-554D-8073-5AD94754B3AD}"/>
              </a:ext>
            </a:extLst>
          </p:cNvPr>
          <p:cNvSpPr/>
          <p:nvPr/>
        </p:nvSpPr>
        <p:spPr>
          <a:xfrm>
            <a:off x="8065614" y="53523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F74637A-B233-B54F-8396-2114DE945CAA}"/>
              </a:ext>
            </a:extLst>
          </p:cNvPr>
          <p:cNvSpPr/>
          <p:nvPr/>
        </p:nvSpPr>
        <p:spPr>
          <a:xfrm>
            <a:off x="8522814" y="53523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ED21CCA-2C71-7542-9C44-225F2601C951}"/>
              </a:ext>
            </a:extLst>
          </p:cNvPr>
          <p:cNvSpPr/>
          <p:nvPr/>
        </p:nvSpPr>
        <p:spPr>
          <a:xfrm>
            <a:off x="8980014" y="53523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718B97D-D9C8-6E4F-9CFF-654FAD0B9B1E}"/>
              </a:ext>
            </a:extLst>
          </p:cNvPr>
          <p:cNvSpPr/>
          <p:nvPr/>
        </p:nvSpPr>
        <p:spPr>
          <a:xfrm>
            <a:off x="9437214" y="53523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4D387A6-E7C4-4B40-942B-C3F727087B45}"/>
              </a:ext>
            </a:extLst>
          </p:cNvPr>
          <p:cNvSpPr/>
          <p:nvPr/>
        </p:nvSpPr>
        <p:spPr>
          <a:xfrm>
            <a:off x="9894414" y="53523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AAC820C-3B50-024F-B15D-CC8ADEF9295C}"/>
              </a:ext>
            </a:extLst>
          </p:cNvPr>
          <p:cNvSpPr/>
          <p:nvPr/>
        </p:nvSpPr>
        <p:spPr>
          <a:xfrm>
            <a:off x="10351614" y="53523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2D01125-30BB-524D-82F9-9F01D522FC7C}"/>
              </a:ext>
            </a:extLst>
          </p:cNvPr>
          <p:cNvSpPr/>
          <p:nvPr/>
        </p:nvSpPr>
        <p:spPr>
          <a:xfrm>
            <a:off x="1417706" y="33263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17B39C8-F01B-9A42-95A5-FE41CA5EA908}"/>
              </a:ext>
            </a:extLst>
          </p:cNvPr>
          <p:cNvSpPr/>
          <p:nvPr/>
        </p:nvSpPr>
        <p:spPr>
          <a:xfrm>
            <a:off x="1874906" y="33263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8F74E71-1242-EC4A-8534-D3915EC48C2B}"/>
              </a:ext>
            </a:extLst>
          </p:cNvPr>
          <p:cNvSpPr/>
          <p:nvPr/>
        </p:nvSpPr>
        <p:spPr>
          <a:xfrm>
            <a:off x="2332106" y="33263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0A7FDE7-AA58-DA4F-A7B0-724B60821778}"/>
              </a:ext>
            </a:extLst>
          </p:cNvPr>
          <p:cNvSpPr/>
          <p:nvPr/>
        </p:nvSpPr>
        <p:spPr>
          <a:xfrm>
            <a:off x="2789306" y="33263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8918A29-430C-6A4D-B1B2-E8268AA95B5B}"/>
              </a:ext>
            </a:extLst>
          </p:cNvPr>
          <p:cNvSpPr/>
          <p:nvPr/>
        </p:nvSpPr>
        <p:spPr>
          <a:xfrm>
            <a:off x="3246506" y="33263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6563E94-4330-6C48-9DB2-82A7C5389ADE}"/>
              </a:ext>
            </a:extLst>
          </p:cNvPr>
          <p:cNvSpPr/>
          <p:nvPr/>
        </p:nvSpPr>
        <p:spPr>
          <a:xfrm>
            <a:off x="3703706" y="33263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18B9A40-B731-CD42-A41A-5FCC40D3E606}"/>
              </a:ext>
            </a:extLst>
          </p:cNvPr>
          <p:cNvSpPr/>
          <p:nvPr/>
        </p:nvSpPr>
        <p:spPr>
          <a:xfrm>
            <a:off x="4160906" y="33263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42A3F99-C65F-5E47-B035-5A8235CD9AFB}"/>
              </a:ext>
            </a:extLst>
          </p:cNvPr>
          <p:cNvSpPr/>
          <p:nvPr/>
        </p:nvSpPr>
        <p:spPr>
          <a:xfrm>
            <a:off x="4618106" y="33263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DDDE2EC-9EDD-C34A-B5F4-A29191515FD5}"/>
              </a:ext>
            </a:extLst>
          </p:cNvPr>
          <p:cNvSpPr/>
          <p:nvPr/>
        </p:nvSpPr>
        <p:spPr>
          <a:xfrm>
            <a:off x="1417706" y="37835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160345E-B768-9C48-A389-F0C4F0AB99AA}"/>
              </a:ext>
            </a:extLst>
          </p:cNvPr>
          <p:cNvSpPr/>
          <p:nvPr/>
        </p:nvSpPr>
        <p:spPr>
          <a:xfrm>
            <a:off x="1874906" y="37835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3B58A57-E44F-9B4C-B49B-37D35BDE5A62}"/>
              </a:ext>
            </a:extLst>
          </p:cNvPr>
          <p:cNvSpPr/>
          <p:nvPr/>
        </p:nvSpPr>
        <p:spPr>
          <a:xfrm>
            <a:off x="2332106" y="37835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AFF2D4B-8EE1-B940-8A93-01365B424E78}"/>
              </a:ext>
            </a:extLst>
          </p:cNvPr>
          <p:cNvSpPr/>
          <p:nvPr/>
        </p:nvSpPr>
        <p:spPr>
          <a:xfrm>
            <a:off x="2789306" y="37835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402F72E-67AB-2C4F-BBE2-7ADAD2334366}"/>
              </a:ext>
            </a:extLst>
          </p:cNvPr>
          <p:cNvSpPr/>
          <p:nvPr/>
        </p:nvSpPr>
        <p:spPr>
          <a:xfrm>
            <a:off x="3246506" y="37835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0A51D98-D719-EE49-9ADE-A1DF0DBE293C}"/>
              </a:ext>
            </a:extLst>
          </p:cNvPr>
          <p:cNvSpPr/>
          <p:nvPr/>
        </p:nvSpPr>
        <p:spPr>
          <a:xfrm>
            <a:off x="3703706" y="37835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E7FD0E3-9A57-5E41-94E7-635029776BE2}"/>
              </a:ext>
            </a:extLst>
          </p:cNvPr>
          <p:cNvSpPr/>
          <p:nvPr/>
        </p:nvSpPr>
        <p:spPr>
          <a:xfrm>
            <a:off x="4160906" y="37835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7605334-9EDA-EC41-9A07-73A9D65BB6AF}"/>
              </a:ext>
            </a:extLst>
          </p:cNvPr>
          <p:cNvSpPr/>
          <p:nvPr/>
        </p:nvSpPr>
        <p:spPr>
          <a:xfrm>
            <a:off x="4618106" y="37835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6DB1A2F-D9FB-6643-B7C7-38EC36C13A30}"/>
              </a:ext>
            </a:extLst>
          </p:cNvPr>
          <p:cNvSpPr/>
          <p:nvPr/>
        </p:nvSpPr>
        <p:spPr>
          <a:xfrm>
            <a:off x="1417706" y="42407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311696D-B0B1-1346-BEDE-ED346B066FEC}"/>
              </a:ext>
            </a:extLst>
          </p:cNvPr>
          <p:cNvSpPr/>
          <p:nvPr/>
        </p:nvSpPr>
        <p:spPr>
          <a:xfrm>
            <a:off x="1874906" y="42407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7CDF8DA-FA05-5E48-A226-0A7F82399E9A}"/>
              </a:ext>
            </a:extLst>
          </p:cNvPr>
          <p:cNvSpPr/>
          <p:nvPr/>
        </p:nvSpPr>
        <p:spPr>
          <a:xfrm>
            <a:off x="2332106" y="42407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BF60562-F253-E14F-812E-22B7C7BDB14F}"/>
              </a:ext>
            </a:extLst>
          </p:cNvPr>
          <p:cNvSpPr/>
          <p:nvPr/>
        </p:nvSpPr>
        <p:spPr>
          <a:xfrm>
            <a:off x="2789306" y="42407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7242686-567F-144B-B396-6406D9DB2471}"/>
              </a:ext>
            </a:extLst>
          </p:cNvPr>
          <p:cNvSpPr/>
          <p:nvPr/>
        </p:nvSpPr>
        <p:spPr>
          <a:xfrm>
            <a:off x="3246506" y="42407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CC980AD-17DA-BB41-8A7D-336652F0E84D}"/>
              </a:ext>
            </a:extLst>
          </p:cNvPr>
          <p:cNvSpPr/>
          <p:nvPr/>
        </p:nvSpPr>
        <p:spPr>
          <a:xfrm>
            <a:off x="3703706" y="42407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FBFA8FE-8FBB-0345-B561-8326C897393A}"/>
              </a:ext>
            </a:extLst>
          </p:cNvPr>
          <p:cNvSpPr/>
          <p:nvPr/>
        </p:nvSpPr>
        <p:spPr>
          <a:xfrm>
            <a:off x="4160906" y="42407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E89FBCB-AB35-FF42-8BDE-55E99173098C}"/>
              </a:ext>
            </a:extLst>
          </p:cNvPr>
          <p:cNvSpPr/>
          <p:nvPr/>
        </p:nvSpPr>
        <p:spPr>
          <a:xfrm>
            <a:off x="4618106" y="42407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53533FE-C638-164A-9164-88864C5E7FDB}"/>
              </a:ext>
            </a:extLst>
          </p:cNvPr>
          <p:cNvSpPr/>
          <p:nvPr/>
        </p:nvSpPr>
        <p:spPr>
          <a:xfrm>
            <a:off x="1417706" y="46979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3D0BCC0-ADA4-FD46-93AC-DA5096AEE036}"/>
              </a:ext>
            </a:extLst>
          </p:cNvPr>
          <p:cNvSpPr/>
          <p:nvPr/>
        </p:nvSpPr>
        <p:spPr>
          <a:xfrm>
            <a:off x="1874906" y="46979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D360942-0523-6641-9226-985A0A8FA611}"/>
              </a:ext>
            </a:extLst>
          </p:cNvPr>
          <p:cNvSpPr/>
          <p:nvPr/>
        </p:nvSpPr>
        <p:spPr>
          <a:xfrm>
            <a:off x="2332106" y="46979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6007917-457B-4F4D-AB50-56C5B38669F9}"/>
              </a:ext>
            </a:extLst>
          </p:cNvPr>
          <p:cNvSpPr/>
          <p:nvPr/>
        </p:nvSpPr>
        <p:spPr>
          <a:xfrm>
            <a:off x="2789306" y="46979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930F3F7-F9CC-544B-A88A-A642B8C00028}"/>
              </a:ext>
            </a:extLst>
          </p:cNvPr>
          <p:cNvSpPr/>
          <p:nvPr/>
        </p:nvSpPr>
        <p:spPr>
          <a:xfrm>
            <a:off x="3246506" y="46979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5C6A402-96C2-B848-9E3E-46B8E9A92476}"/>
              </a:ext>
            </a:extLst>
          </p:cNvPr>
          <p:cNvSpPr/>
          <p:nvPr/>
        </p:nvSpPr>
        <p:spPr>
          <a:xfrm>
            <a:off x="3703706" y="46979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3149AEA-79B9-A847-954C-88A4C8B387A8}"/>
              </a:ext>
            </a:extLst>
          </p:cNvPr>
          <p:cNvSpPr/>
          <p:nvPr/>
        </p:nvSpPr>
        <p:spPr>
          <a:xfrm>
            <a:off x="4160906" y="46979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4619AB6-718E-554A-AC6A-254FB15323D6}"/>
              </a:ext>
            </a:extLst>
          </p:cNvPr>
          <p:cNvSpPr/>
          <p:nvPr/>
        </p:nvSpPr>
        <p:spPr>
          <a:xfrm>
            <a:off x="4618106" y="46979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6B68C5F-DF35-7A4E-9AAB-6AD74A014001}"/>
              </a:ext>
            </a:extLst>
          </p:cNvPr>
          <p:cNvSpPr/>
          <p:nvPr/>
        </p:nvSpPr>
        <p:spPr>
          <a:xfrm>
            <a:off x="1417706" y="51551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55DB022-690F-9F4A-80D0-39803C0EE8C2}"/>
              </a:ext>
            </a:extLst>
          </p:cNvPr>
          <p:cNvSpPr/>
          <p:nvPr/>
        </p:nvSpPr>
        <p:spPr>
          <a:xfrm>
            <a:off x="1874906" y="51551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FE65E63-E999-894F-9591-1C304B6082D2}"/>
              </a:ext>
            </a:extLst>
          </p:cNvPr>
          <p:cNvSpPr/>
          <p:nvPr/>
        </p:nvSpPr>
        <p:spPr>
          <a:xfrm>
            <a:off x="2332106" y="51551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5DFB7EB-E804-D34C-B24D-E9B4A694A88D}"/>
              </a:ext>
            </a:extLst>
          </p:cNvPr>
          <p:cNvSpPr/>
          <p:nvPr/>
        </p:nvSpPr>
        <p:spPr>
          <a:xfrm>
            <a:off x="2789306" y="51551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AD0DCA6-34C5-2A47-AA2E-8515FDF18886}"/>
              </a:ext>
            </a:extLst>
          </p:cNvPr>
          <p:cNvSpPr/>
          <p:nvPr/>
        </p:nvSpPr>
        <p:spPr>
          <a:xfrm>
            <a:off x="3246506" y="51551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B7E0DB1-DA9D-C74C-96AF-014976828818}"/>
              </a:ext>
            </a:extLst>
          </p:cNvPr>
          <p:cNvSpPr/>
          <p:nvPr/>
        </p:nvSpPr>
        <p:spPr>
          <a:xfrm>
            <a:off x="3703706" y="51551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EAD4D4A-D005-5141-89A1-7490CC10D98A}"/>
              </a:ext>
            </a:extLst>
          </p:cNvPr>
          <p:cNvSpPr/>
          <p:nvPr/>
        </p:nvSpPr>
        <p:spPr>
          <a:xfrm>
            <a:off x="4160906" y="51551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C756AF6-1ED0-014C-99DC-1AB38A0FB1A0}"/>
              </a:ext>
            </a:extLst>
          </p:cNvPr>
          <p:cNvSpPr/>
          <p:nvPr/>
        </p:nvSpPr>
        <p:spPr>
          <a:xfrm>
            <a:off x="4618106" y="51551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FBA5EF0-33E8-134C-B1FD-8A07F598903A}"/>
              </a:ext>
            </a:extLst>
          </p:cNvPr>
          <p:cNvSpPr/>
          <p:nvPr/>
        </p:nvSpPr>
        <p:spPr>
          <a:xfrm>
            <a:off x="1417706" y="56123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F179CA01-0948-FE4F-AC46-E69596B71CB6}"/>
              </a:ext>
            </a:extLst>
          </p:cNvPr>
          <p:cNvSpPr/>
          <p:nvPr/>
        </p:nvSpPr>
        <p:spPr>
          <a:xfrm>
            <a:off x="1874906" y="56123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1B5BC6D-69D0-1949-A14E-E8DD86286CCB}"/>
              </a:ext>
            </a:extLst>
          </p:cNvPr>
          <p:cNvSpPr/>
          <p:nvPr/>
        </p:nvSpPr>
        <p:spPr>
          <a:xfrm>
            <a:off x="2332106" y="56123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5083578-750C-EE47-B30D-F2D15D99AB4A}"/>
              </a:ext>
            </a:extLst>
          </p:cNvPr>
          <p:cNvSpPr/>
          <p:nvPr/>
        </p:nvSpPr>
        <p:spPr>
          <a:xfrm>
            <a:off x="2789306" y="56123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D7DE389-3D00-424A-8CEF-26CCC7841C3F}"/>
              </a:ext>
            </a:extLst>
          </p:cNvPr>
          <p:cNvSpPr/>
          <p:nvPr/>
        </p:nvSpPr>
        <p:spPr>
          <a:xfrm>
            <a:off x="3246506" y="56123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7439BEF9-DB75-AA41-8669-A37F908DEC97}"/>
              </a:ext>
            </a:extLst>
          </p:cNvPr>
          <p:cNvSpPr/>
          <p:nvPr/>
        </p:nvSpPr>
        <p:spPr>
          <a:xfrm>
            <a:off x="3703706" y="56123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2BD97D9-D55F-5747-A99C-CCEFAAF7C1DB}"/>
              </a:ext>
            </a:extLst>
          </p:cNvPr>
          <p:cNvSpPr/>
          <p:nvPr/>
        </p:nvSpPr>
        <p:spPr>
          <a:xfrm>
            <a:off x="4160906" y="56123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369FE31-319B-D042-9FF8-E65F183E99A5}"/>
              </a:ext>
            </a:extLst>
          </p:cNvPr>
          <p:cNvSpPr/>
          <p:nvPr/>
        </p:nvSpPr>
        <p:spPr>
          <a:xfrm>
            <a:off x="4618106" y="56123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C03866A-2224-BB42-9048-7E07FD3C649D}"/>
              </a:ext>
            </a:extLst>
          </p:cNvPr>
          <p:cNvSpPr/>
          <p:nvPr/>
        </p:nvSpPr>
        <p:spPr>
          <a:xfrm>
            <a:off x="2830139" y="4014685"/>
            <a:ext cx="91440" cy="914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81F68FA7-89D1-6844-B738-4A486F621B79}"/>
              </a:ext>
            </a:extLst>
          </p:cNvPr>
          <p:cNvSpPr>
            <a:spLocks noChangeAspect="1"/>
          </p:cNvSpPr>
          <p:nvPr/>
        </p:nvSpPr>
        <p:spPr>
          <a:xfrm>
            <a:off x="9166015" y="325210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3636509-AFF5-4A42-BE5A-7B199C199E08}"/>
              </a:ext>
            </a:extLst>
          </p:cNvPr>
          <p:cNvSpPr>
            <a:spLocks noChangeAspect="1"/>
          </p:cNvSpPr>
          <p:nvPr/>
        </p:nvSpPr>
        <p:spPr>
          <a:xfrm>
            <a:off x="9630249" y="3262908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94F0C62F-42FD-7743-9A69-371340E9476E}"/>
              </a:ext>
            </a:extLst>
          </p:cNvPr>
          <p:cNvSpPr>
            <a:spLocks noChangeAspect="1"/>
          </p:cNvSpPr>
          <p:nvPr/>
        </p:nvSpPr>
        <p:spPr>
          <a:xfrm>
            <a:off x="9158541" y="3705588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11358B4A-F5BF-CD4D-B0FF-51858DF5B398}"/>
              </a:ext>
            </a:extLst>
          </p:cNvPr>
          <p:cNvSpPr>
            <a:spLocks noChangeAspect="1"/>
          </p:cNvSpPr>
          <p:nvPr/>
        </p:nvSpPr>
        <p:spPr>
          <a:xfrm>
            <a:off x="9628989" y="369896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F01772A9-2736-3A46-8F1B-ECF9A5A8DD5A}"/>
              </a:ext>
            </a:extLst>
          </p:cNvPr>
          <p:cNvSpPr/>
          <p:nvPr/>
        </p:nvSpPr>
        <p:spPr>
          <a:xfrm>
            <a:off x="3479496" y="5856732"/>
            <a:ext cx="91440" cy="914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67F3FE0D-0A33-D044-BC36-64AC4FA73080}"/>
              </a:ext>
            </a:extLst>
          </p:cNvPr>
          <p:cNvSpPr>
            <a:spLocks noChangeAspect="1"/>
          </p:cNvSpPr>
          <p:nvPr/>
        </p:nvSpPr>
        <p:spPr>
          <a:xfrm>
            <a:off x="9158541" y="4162793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C8DDAA04-E3EA-7447-9055-71681795AF18}"/>
              </a:ext>
            </a:extLst>
          </p:cNvPr>
          <p:cNvSpPr>
            <a:spLocks noChangeAspect="1"/>
          </p:cNvSpPr>
          <p:nvPr/>
        </p:nvSpPr>
        <p:spPr>
          <a:xfrm>
            <a:off x="9628989" y="415616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90B67288-0CC6-5845-A9DD-1DC2583AA3E1}"/>
              </a:ext>
            </a:extLst>
          </p:cNvPr>
          <p:cNvSpPr>
            <a:spLocks noChangeAspect="1"/>
          </p:cNvSpPr>
          <p:nvPr/>
        </p:nvSpPr>
        <p:spPr>
          <a:xfrm>
            <a:off x="9171795" y="4613363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4DF2571D-1B9F-F54C-A7D1-92A6B6186583}"/>
              </a:ext>
            </a:extLst>
          </p:cNvPr>
          <p:cNvSpPr>
            <a:spLocks noChangeAspect="1"/>
          </p:cNvSpPr>
          <p:nvPr/>
        </p:nvSpPr>
        <p:spPr>
          <a:xfrm>
            <a:off x="9622365" y="460673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0925E30F-A9E2-FB48-9327-B4688BD37428}"/>
              </a:ext>
            </a:extLst>
          </p:cNvPr>
          <p:cNvSpPr>
            <a:spLocks noChangeAspect="1"/>
          </p:cNvSpPr>
          <p:nvPr/>
        </p:nvSpPr>
        <p:spPr>
          <a:xfrm>
            <a:off x="10072940" y="3262908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3DDD0262-9CD5-7E49-9355-75A775C1BC25}"/>
              </a:ext>
            </a:extLst>
          </p:cNvPr>
          <p:cNvSpPr>
            <a:spLocks noChangeAspect="1"/>
          </p:cNvSpPr>
          <p:nvPr/>
        </p:nvSpPr>
        <p:spPr>
          <a:xfrm>
            <a:off x="10534178" y="3257308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4C97AFE6-FD42-3C40-B346-BF884A1E00DE}"/>
              </a:ext>
            </a:extLst>
          </p:cNvPr>
          <p:cNvSpPr>
            <a:spLocks noChangeAspect="1"/>
          </p:cNvSpPr>
          <p:nvPr/>
        </p:nvSpPr>
        <p:spPr>
          <a:xfrm>
            <a:off x="10086194" y="369896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FBA1B4CB-06B7-164F-92B3-CE87C4BAA5A9}"/>
              </a:ext>
            </a:extLst>
          </p:cNvPr>
          <p:cNvSpPr>
            <a:spLocks noChangeAspect="1"/>
          </p:cNvSpPr>
          <p:nvPr/>
        </p:nvSpPr>
        <p:spPr>
          <a:xfrm>
            <a:off x="10536764" y="370685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40130C2F-A535-464A-918F-040F136C749E}"/>
              </a:ext>
            </a:extLst>
          </p:cNvPr>
          <p:cNvSpPr>
            <a:spLocks noChangeAspect="1"/>
          </p:cNvSpPr>
          <p:nvPr/>
        </p:nvSpPr>
        <p:spPr>
          <a:xfrm>
            <a:off x="10086194" y="415616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2395EC95-1C98-F74A-8563-F2C6877DF15C}"/>
              </a:ext>
            </a:extLst>
          </p:cNvPr>
          <p:cNvSpPr>
            <a:spLocks noChangeAspect="1"/>
          </p:cNvSpPr>
          <p:nvPr/>
        </p:nvSpPr>
        <p:spPr>
          <a:xfrm>
            <a:off x="10536764" y="416405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262B2434-58EE-BB4B-9274-3E2AB6641741}"/>
              </a:ext>
            </a:extLst>
          </p:cNvPr>
          <p:cNvSpPr>
            <a:spLocks noChangeAspect="1"/>
          </p:cNvSpPr>
          <p:nvPr/>
        </p:nvSpPr>
        <p:spPr>
          <a:xfrm>
            <a:off x="10079570" y="460673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560A54D1-B089-1B44-B943-71A509275A85}"/>
              </a:ext>
            </a:extLst>
          </p:cNvPr>
          <p:cNvSpPr>
            <a:spLocks noChangeAspect="1"/>
          </p:cNvSpPr>
          <p:nvPr/>
        </p:nvSpPr>
        <p:spPr>
          <a:xfrm>
            <a:off x="10530140" y="4634507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2C95FF8B-E3DA-BE4A-A1EC-402E98C1D4AD}"/>
              </a:ext>
            </a:extLst>
          </p:cNvPr>
          <p:cNvSpPr>
            <a:spLocks noChangeAspect="1"/>
          </p:cNvSpPr>
          <p:nvPr/>
        </p:nvSpPr>
        <p:spPr>
          <a:xfrm>
            <a:off x="9158541" y="507720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5416363A-ABEA-EE4D-8F70-5E314F1F0A0A}"/>
              </a:ext>
            </a:extLst>
          </p:cNvPr>
          <p:cNvSpPr>
            <a:spLocks noChangeAspect="1"/>
          </p:cNvSpPr>
          <p:nvPr/>
        </p:nvSpPr>
        <p:spPr>
          <a:xfrm>
            <a:off x="9609111" y="509045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C3D0CE32-BB74-EE47-8759-90F8A4879371}"/>
              </a:ext>
            </a:extLst>
          </p:cNvPr>
          <p:cNvSpPr>
            <a:spLocks noChangeAspect="1"/>
          </p:cNvSpPr>
          <p:nvPr/>
        </p:nvSpPr>
        <p:spPr>
          <a:xfrm>
            <a:off x="9151917" y="5547648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565D131D-6A02-EA49-A838-917FC0A5B51B}"/>
              </a:ext>
            </a:extLst>
          </p:cNvPr>
          <p:cNvSpPr>
            <a:spLocks noChangeAspect="1"/>
          </p:cNvSpPr>
          <p:nvPr/>
        </p:nvSpPr>
        <p:spPr>
          <a:xfrm>
            <a:off x="9622365" y="554102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1AD63417-FCFF-CA40-9C06-2A53E127052D}"/>
              </a:ext>
            </a:extLst>
          </p:cNvPr>
          <p:cNvSpPr>
            <a:spLocks noChangeAspect="1"/>
          </p:cNvSpPr>
          <p:nvPr/>
        </p:nvSpPr>
        <p:spPr>
          <a:xfrm>
            <a:off x="10066316" y="509045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23B28553-6298-3542-85A8-F9617D372174}"/>
              </a:ext>
            </a:extLst>
          </p:cNvPr>
          <p:cNvSpPr>
            <a:spLocks noChangeAspect="1"/>
          </p:cNvSpPr>
          <p:nvPr/>
        </p:nvSpPr>
        <p:spPr>
          <a:xfrm>
            <a:off x="10542068" y="5099368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EBB3E6FC-24BE-7447-A587-3536E62C524C}"/>
              </a:ext>
            </a:extLst>
          </p:cNvPr>
          <p:cNvSpPr>
            <a:spLocks noChangeAspect="1"/>
          </p:cNvSpPr>
          <p:nvPr/>
        </p:nvSpPr>
        <p:spPr>
          <a:xfrm>
            <a:off x="10079570" y="554102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19CD31C2-3474-424C-891E-4C8F9FEC5209}"/>
              </a:ext>
            </a:extLst>
          </p:cNvPr>
          <p:cNvSpPr>
            <a:spLocks noChangeAspect="1"/>
          </p:cNvSpPr>
          <p:nvPr/>
        </p:nvSpPr>
        <p:spPr>
          <a:xfrm>
            <a:off x="10530140" y="554891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31812BB6-D77A-5140-88DC-C00D598D8E2D}"/>
              </a:ext>
            </a:extLst>
          </p:cNvPr>
          <p:cNvSpPr>
            <a:spLocks noChangeAspect="1"/>
          </p:cNvSpPr>
          <p:nvPr/>
        </p:nvSpPr>
        <p:spPr>
          <a:xfrm>
            <a:off x="7358765" y="325754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CD639B70-2259-2E45-9B41-539DD0D3CF25}"/>
              </a:ext>
            </a:extLst>
          </p:cNvPr>
          <p:cNvSpPr>
            <a:spLocks noChangeAspect="1"/>
          </p:cNvSpPr>
          <p:nvPr/>
        </p:nvSpPr>
        <p:spPr>
          <a:xfrm>
            <a:off x="7794821" y="325628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C46F0F7E-0FD3-0C4E-B0BE-733B124727F0}"/>
              </a:ext>
            </a:extLst>
          </p:cNvPr>
          <p:cNvSpPr>
            <a:spLocks noChangeAspect="1"/>
          </p:cNvSpPr>
          <p:nvPr/>
        </p:nvSpPr>
        <p:spPr>
          <a:xfrm>
            <a:off x="7323113" y="3713478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EC94FB71-E3CB-F144-ACDB-9079310FCE6D}"/>
              </a:ext>
            </a:extLst>
          </p:cNvPr>
          <p:cNvSpPr>
            <a:spLocks noChangeAspect="1"/>
          </p:cNvSpPr>
          <p:nvPr/>
        </p:nvSpPr>
        <p:spPr>
          <a:xfrm>
            <a:off x="7793561" y="370685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24F38ACD-A33F-E94F-A01A-C6F266690B6A}"/>
              </a:ext>
            </a:extLst>
          </p:cNvPr>
          <p:cNvSpPr>
            <a:spLocks noChangeAspect="1"/>
          </p:cNvSpPr>
          <p:nvPr/>
        </p:nvSpPr>
        <p:spPr>
          <a:xfrm>
            <a:off x="7323113" y="4170683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72605EEE-E506-834A-A923-096E9D889390}"/>
              </a:ext>
            </a:extLst>
          </p:cNvPr>
          <p:cNvSpPr>
            <a:spLocks noChangeAspect="1"/>
          </p:cNvSpPr>
          <p:nvPr/>
        </p:nvSpPr>
        <p:spPr>
          <a:xfrm>
            <a:off x="7793561" y="416405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CD3E20D6-5E3F-2849-8ACC-8700D8202690}"/>
              </a:ext>
            </a:extLst>
          </p:cNvPr>
          <p:cNvSpPr>
            <a:spLocks noChangeAspect="1"/>
          </p:cNvSpPr>
          <p:nvPr/>
        </p:nvSpPr>
        <p:spPr>
          <a:xfrm>
            <a:off x="7336367" y="4621253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D18929D6-2CEC-8545-B1ED-B8F3A8CDB6FB}"/>
              </a:ext>
            </a:extLst>
          </p:cNvPr>
          <p:cNvSpPr>
            <a:spLocks noChangeAspect="1"/>
          </p:cNvSpPr>
          <p:nvPr/>
        </p:nvSpPr>
        <p:spPr>
          <a:xfrm>
            <a:off x="7786937" y="461462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D2946C49-99AD-644E-8DDA-02A2BD5847FB}"/>
              </a:ext>
            </a:extLst>
          </p:cNvPr>
          <p:cNvSpPr>
            <a:spLocks noChangeAspect="1"/>
          </p:cNvSpPr>
          <p:nvPr/>
        </p:nvSpPr>
        <p:spPr>
          <a:xfrm>
            <a:off x="8237512" y="325628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37A0CDA4-10A6-BE41-8FED-37A217C19C14}"/>
              </a:ext>
            </a:extLst>
          </p:cNvPr>
          <p:cNvSpPr>
            <a:spLocks noChangeAspect="1"/>
          </p:cNvSpPr>
          <p:nvPr/>
        </p:nvSpPr>
        <p:spPr>
          <a:xfrm>
            <a:off x="8713264" y="325068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643B1925-6D63-0049-A876-D000415DA84C}"/>
              </a:ext>
            </a:extLst>
          </p:cNvPr>
          <p:cNvSpPr>
            <a:spLocks noChangeAspect="1"/>
          </p:cNvSpPr>
          <p:nvPr/>
        </p:nvSpPr>
        <p:spPr>
          <a:xfrm>
            <a:off x="8250766" y="370685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9C9AFD77-F2B5-CC42-A8D2-DC034C076EB0}"/>
              </a:ext>
            </a:extLst>
          </p:cNvPr>
          <p:cNvSpPr>
            <a:spLocks noChangeAspect="1"/>
          </p:cNvSpPr>
          <p:nvPr/>
        </p:nvSpPr>
        <p:spPr>
          <a:xfrm>
            <a:off x="8701336" y="370023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A5D819D4-D55C-114A-AF7F-E42277F5787A}"/>
              </a:ext>
            </a:extLst>
          </p:cNvPr>
          <p:cNvSpPr>
            <a:spLocks noChangeAspect="1"/>
          </p:cNvSpPr>
          <p:nvPr/>
        </p:nvSpPr>
        <p:spPr>
          <a:xfrm>
            <a:off x="8250766" y="416405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C62719EB-9962-6347-B3A0-B1878BE9480B}"/>
              </a:ext>
            </a:extLst>
          </p:cNvPr>
          <p:cNvSpPr>
            <a:spLocks noChangeAspect="1"/>
          </p:cNvSpPr>
          <p:nvPr/>
        </p:nvSpPr>
        <p:spPr>
          <a:xfrm>
            <a:off x="8701336" y="4157435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24D28C30-78BF-CB40-A6FB-D23881621042}"/>
              </a:ext>
            </a:extLst>
          </p:cNvPr>
          <p:cNvSpPr>
            <a:spLocks noChangeAspect="1"/>
          </p:cNvSpPr>
          <p:nvPr/>
        </p:nvSpPr>
        <p:spPr>
          <a:xfrm>
            <a:off x="8244142" y="461462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A84088B8-D059-294B-BC45-9912906C0CD1}"/>
              </a:ext>
            </a:extLst>
          </p:cNvPr>
          <p:cNvSpPr>
            <a:spLocks noChangeAspect="1"/>
          </p:cNvSpPr>
          <p:nvPr/>
        </p:nvSpPr>
        <p:spPr>
          <a:xfrm>
            <a:off x="8694712" y="4627883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478EE324-EA87-0A4D-8BC2-7C3298858638}"/>
              </a:ext>
            </a:extLst>
          </p:cNvPr>
          <p:cNvSpPr>
            <a:spLocks noChangeAspect="1"/>
          </p:cNvSpPr>
          <p:nvPr/>
        </p:nvSpPr>
        <p:spPr>
          <a:xfrm>
            <a:off x="7342991" y="5065205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3338C875-D90F-F748-93F6-99E0A344F087}"/>
              </a:ext>
            </a:extLst>
          </p:cNvPr>
          <p:cNvSpPr>
            <a:spLocks noChangeAspect="1"/>
          </p:cNvSpPr>
          <p:nvPr/>
        </p:nvSpPr>
        <p:spPr>
          <a:xfrm>
            <a:off x="7793561" y="507845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6BB30BFD-BCD2-F44A-B8FE-973A21961CB7}"/>
              </a:ext>
            </a:extLst>
          </p:cNvPr>
          <p:cNvSpPr>
            <a:spLocks noChangeAspect="1"/>
          </p:cNvSpPr>
          <p:nvPr/>
        </p:nvSpPr>
        <p:spPr>
          <a:xfrm>
            <a:off x="7336367" y="5535653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99A5E178-6C26-B34A-877B-2EF9C8CAD0EB}"/>
              </a:ext>
            </a:extLst>
          </p:cNvPr>
          <p:cNvSpPr>
            <a:spLocks noChangeAspect="1"/>
          </p:cNvSpPr>
          <p:nvPr/>
        </p:nvSpPr>
        <p:spPr>
          <a:xfrm>
            <a:off x="7806815" y="552902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53AB2174-7275-3549-9BF5-D6DED423BA7C}"/>
              </a:ext>
            </a:extLst>
          </p:cNvPr>
          <p:cNvSpPr>
            <a:spLocks noChangeAspect="1"/>
          </p:cNvSpPr>
          <p:nvPr/>
        </p:nvSpPr>
        <p:spPr>
          <a:xfrm>
            <a:off x="8250766" y="507845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23B8766F-954B-7D4D-B7A6-0AADEA26298C}"/>
              </a:ext>
            </a:extLst>
          </p:cNvPr>
          <p:cNvSpPr>
            <a:spLocks noChangeAspect="1"/>
          </p:cNvSpPr>
          <p:nvPr/>
        </p:nvSpPr>
        <p:spPr>
          <a:xfrm>
            <a:off x="8726518" y="507285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5D9F0EF0-3396-4442-BB7E-5F4F4A182FF0}"/>
              </a:ext>
            </a:extLst>
          </p:cNvPr>
          <p:cNvSpPr>
            <a:spLocks noChangeAspect="1"/>
          </p:cNvSpPr>
          <p:nvPr/>
        </p:nvSpPr>
        <p:spPr>
          <a:xfrm>
            <a:off x="8264020" y="552902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F14393E3-27A9-E54B-81A1-23CCD264D4DC}"/>
              </a:ext>
            </a:extLst>
          </p:cNvPr>
          <p:cNvSpPr>
            <a:spLocks noChangeAspect="1"/>
          </p:cNvSpPr>
          <p:nvPr/>
        </p:nvSpPr>
        <p:spPr>
          <a:xfrm>
            <a:off x="8714590" y="5522405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3" name="Picture 172">
            <a:extLst>
              <a:ext uri="{FF2B5EF4-FFF2-40B4-BE49-F238E27FC236}">
                <a16:creationId xmlns:a16="http://schemas.microsoft.com/office/drawing/2014/main" id="{9206C203-325A-A543-A70D-4A9676974E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7144333" y="2687200"/>
            <a:ext cx="5115083" cy="3501434"/>
          </a:xfrm>
          <a:prstGeom prst="rect">
            <a:avLst/>
          </a:prstGeom>
        </p:spPr>
      </p:pic>
      <p:sp>
        <p:nvSpPr>
          <p:cNvPr id="174" name="Rectangle 173">
            <a:extLst>
              <a:ext uri="{FF2B5EF4-FFF2-40B4-BE49-F238E27FC236}">
                <a16:creationId xmlns:a16="http://schemas.microsoft.com/office/drawing/2014/main" id="{157B8119-D639-C44C-BA2A-FEEC3318085B}"/>
              </a:ext>
            </a:extLst>
          </p:cNvPr>
          <p:cNvSpPr/>
          <p:nvPr/>
        </p:nvSpPr>
        <p:spPr>
          <a:xfrm>
            <a:off x="10802188" y="3059694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42E7FAEF-6B1D-6F4A-A5C3-A2F24F5AB98D}"/>
              </a:ext>
            </a:extLst>
          </p:cNvPr>
          <p:cNvSpPr/>
          <p:nvPr/>
        </p:nvSpPr>
        <p:spPr>
          <a:xfrm>
            <a:off x="11259388" y="3059694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47817215-D31C-7946-B7DC-5541110D6F52}"/>
              </a:ext>
            </a:extLst>
          </p:cNvPr>
          <p:cNvSpPr/>
          <p:nvPr/>
        </p:nvSpPr>
        <p:spPr>
          <a:xfrm>
            <a:off x="10802188" y="3516894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09966ADB-E755-C54D-8200-DE38AFA0246A}"/>
              </a:ext>
            </a:extLst>
          </p:cNvPr>
          <p:cNvSpPr/>
          <p:nvPr/>
        </p:nvSpPr>
        <p:spPr>
          <a:xfrm>
            <a:off x="11259388" y="3516894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292F2400-3742-D246-8231-63029F8CE314}"/>
              </a:ext>
            </a:extLst>
          </p:cNvPr>
          <p:cNvSpPr/>
          <p:nvPr/>
        </p:nvSpPr>
        <p:spPr>
          <a:xfrm>
            <a:off x="10802188" y="3974093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55CCDA8E-1F23-2449-9166-3AED51229756}"/>
              </a:ext>
            </a:extLst>
          </p:cNvPr>
          <p:cNvSpPr/>
          <p:nvPr/>
        </p:nvSpPr>
        <p:spPr>
          <a:xfrm>
            <a:off x="11259388" y="3974093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8ED91D35-6F3D-954E-BD75-50E0536E3D1E}"/>
              </a:ext>
            </a:extLst>
          </p:cNvPr>
          <p:cNvSpPr/>
          <p:nvPr/>
        </p:nvSpPr>
        <p:spPr>
          <a:xfrm>
            <a:off x="10802188" y="4431293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BD0F8582-FBFF-064A-AFC1-2219BE4EBE2B}"/>
              </a:ext>
            </a:extLst>
          </p:cNvPr>
          <p:cNvSpPr/>
          <p:nvPr/>
        </p:nvSpPr>
        <p:spPr>
          <a:xfrm>
            <a:off x="11259388" y="4431293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4C57D3CB-B2DB-E443-8DD1-DCFF09E7F390}"/>
              </a:ext>
            </a:extLst>
          </p:cNvPr>
          <p:cNvSpPr/>
          <p:nvPr/>
        </p:nvSpPr>
        <p:spPr>
          <a:xfrm>
            <a:off x="10802188" y="4888492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7630AC11-7B37-CA43-9C61-FCF42F00B8A5}"/>
              </a:ext>
            </a:extLst>
          </p:cNvPr>
          <p:cNvSpPr/>
          <p:nvPr/>
        </p:nvSpPr>
        <p:spPr>
          <a:xfrm>
            <a:off x="11259388" y="4888492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C1F9F8C8-946B-9C41-9A8B-003957106F85}"/>
              </a:ext>
            </a:extLst>
          </p:cNvPr>
          <p:cNvSpPr/>
          <p:nvPr/>
        </p:nvSpPr>
        <p:spPr>
          <a:xfrm>
            <a:off x="10802188" y="5345692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8D11072D-5849-9541-A106-89C8B9EB20ED}"/>
              </a:ext>
            </a:extLst>
          </p:cNvPr>
          <p:cNvSpPr/>
          <p:nvPr/>
        </p:nvSpPr>
        <p:spPr>
          <a:xfrm>
            <a:off x="11259388" y="5345692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9CBC40ED-7FBE-D549-8EEF-5A08909C2A6D}"/>
              </a:ext>
            </a:extLst>
          </p:cNvPr>
          <p:cNvSpPr>
            <a:spLocks noChangeAspect="1"/>
          </p:cNvSpPr>
          <p:nvPr/>
        </p:nvSpPr>
        <p:spPr>
          <a:xfrm>
            <a:off x="10980714" y="325628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BE08BC4C-605B-574C-8DDA-10227532A025}"/>
              </a:ext>
            </a:extLst>
          </p:cNvPr>
          <p:cNvSpPr>
            <a:spLocks noChangeAspect="1"/>
          </p:cNvSpPr>
          <p:nvPr/>
        </p:nvSpPr>
        <p:spPr>
          <a:xfrm>
            <a:off x="11456466" y="325068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85663BAC-CB81-7547-B71C-7982AD1D970C}"/>
              </a:ext>
            </a:extLst>
          </p:cNvPr>
          <p:cNvSpPr>
            <a:spLocks noChangeAspect="1"/>
          </p:cNvSpPr>
          <p:nvPr/>
        </p:nvSpPr>
        <p:spPr>
          <a:xfrm>
            <a:off x="11008482" y="369234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053A71E0-F8BD-ED4B-B0F1-23ABE2E18581}"/>
              </a:ext>
            </a:extLst>
          </p:cNvPr>
          <p:cNvSpPr>
            <a:spLocks noChangeAspect="1"/>
          </p:cNvSpPr>
          <p:nvPr/>
        </p:nvSpPr>
        <p:spPr>
          <a:xfrm>
            <a:off x="11444538" y="3685716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22EB8499-0E9F-C04F-BC94-4E5BEAB97915}"/>
              </a:ext>
            </a:extLst>
          </p:cNvPr>
          <p:cNvSpPr>
            <a:spLocks noChangeAspect="1"/>
          </p:cNvSpPr>
          <p:nvPr/>
        </p:nvSpPr>
        <p:spPr>
          <a:xfrm>
            <a:off x="11008482" y="4149545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E1D93AA3-9C7F-1F4B-89B1-672D13532266}"/>
              </a:ext>
            </a:extLst>
          </p:cNvPr>
          <p:cNvSpPr>
            <a:spLocks noChangeAspect="1"/>
          </p:cNvSpPr>
          <p:nvPr/>
        </p:nvSpPr>
        <p:spPr>
          <a:xfrm>
            <a:off x="11444538" y="4142921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E2BAACDC-9C48-DC4A-B5AB-30591D21556E}"/>
              </a:ext>
            </a:extLst>
          </p:cNvPr>
          <p:cNvSpPr>
            <a:spLocks noChangeAspect="1"/>
          </p:cNvSpPr>
          <p:nvPr/>
        </p:nvSpPr>
        <p:spPr>
          <a:xfrm>
            <a:off x="11001858" y="4600115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ABA98BE3-0281-1441-A6F4-54ED22698930}"/>
              </a:ext>
            </a:extLst>
          </p:cNvPr>
          <p:cNvSpPr>
            <a:spLocks noChangeAspect="1"/>
          </p:cNvSpPr>
          <p:nvPr/>
        </p:nvSpPr>
        <p:spPr>
          <a:xfrm>
            <a:off x="11437914" y="461336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1CF66FD2-3D32-6F48-95BA-C4712D04FF15}"/>
              </a:ext>
            </a:extLst>
          </p:cNvPr>
          <p:cNvSpPr>
            <a:spLocks noChangeAspect="1"/>
          </p:cNvSpPr>
          <p:nvPr/>
        </p:nvSpPr>
        <p:spPr>
          <a:xfrm>
            <a:off x="10988604" y="508383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6D420EF3-B666-FD47-820E-0699442371A9}"/>
              </a:ext>
            </a:extLst>
          </p:cNvPr>
          <p:cNvSpPr>
            <a:spLocks noChangeAspect="1"/>
          </p:cNvSpPr>
          <p:nvPr/>
        </p:nvSpPr>
        <p:spPr>
          <a:xfrm>
            <a:off x="11449842" y="507823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041365AF-EC11-DF40-B1AD-BBB3C1B43A41}"/>
              </a:ext>
            </a:extLst>
          </p:cNvPr>
          <p:cNvSpPr>
            <a:spLocks noChangeAspect="1"/>
          </p:cNvSpPr>
          <p:nvPr/>
        </p:nvSpPr>
        <p:spPr>
          <a:xfrm>
            <a:off x="11001858" y="553440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5F6F99C5-52D6-4D4A-988E-E7AF5D022F84}"/>
              </a:ext>
            </a:extLst>
          </p:cNvPr>
          <p:cNvSpPr>
            <a:spLocks noChangeAspect="1"/>
          </p:cNvSpPr>
          <p:nvPr/>
        </p:nvSpPr>
        <p:spPr>
          <a:xfrm>
            <a:off x="11437914" y="5527776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FD477F46-E6DE-AE40-B44A-1A4C860CDBB0}"/>
              </a:ext>
            </a:extLst>
          </p:cNvPr>
          <p:cNvSpPr/>
          <p:nvPr/>
        </p:nvSpPr>
        <p:spPr>
          <a:xfrm>
            <a:off x="4002957" y="4518262"/>
            <a:ext cx="91440" cy="914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B9FDD074-B466-874E-8BF6-FA0204EB8795}"/>
              </a:ext>
            </a:extLst>
          </p:cNvPr>
          <p:cNvSpPr/>
          <p:nvPr/>
        </p:nvSpPr>
        <p:spPr>
          <a:xfrm>
            <a:off x="1597294" y="5334758"/>
            <a:ext cx="91440" cy="914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5214D98C-4D4E-6A43-A765-3F0D49A5080B}"/>
              </a:ext>
            </a:extLst>
          </p:cNvPr>
          <p:cNvSpPr txBox="1"/>
          <p:nvPr/>
        </p:nvSpPr>
        <p:spPr>
          <a:xfrm>
            <a:off x="7751279" y="2326599"/>
            <a:ext cx="4029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HRRR:  3 KM resolution, 2M temperature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AE17B21D-2209-1443-A942-CBEBDBAD7666}"/>
              </a:ext>
            </a:extLst>
          </p:cNvPr>
          <p:cNvSpPr txBox="1"/>
          <p:nvPr/>
        </p:nvSpPr>
        <p:spPr>
          <a:xfrm>
            <a:off x="435206" y="2655958"/>
            <a:ext cx="4744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GOES-15:  4 KM resolution IR, 1 KM visible</a:t>
            </a:r>
          </a:p>
          <a:p>
            <a:pPr algn="ctr"/>
            <a:r>
              <a:rPr lang="en-US" sz="2000" u="sng" dirty="0"/>
              <a:t>Data Thinning</a:t>
            </a:r>
            <a:r>
              <a:rPr lang="en-US" sz="2000" dirty="0"/>
              <a:t>:  currently use 1% of data</a:t>
            </a:r>
          </a:p>
        </p:txBody>
      </p:sp>
      <p:pic>
        <p:nvPicPr>
          <p:cNvPr id="202" name="Picture 201">
            <a:extLst>
              <a:ext uri="{FF2B5EF4-FFF2-40B4-BE49-F238E27FC236}">
                <a16:creationId xmlns:a16="http://schemas.microsoft.com/office/drawing/2014/main" id="{61BA3C7C-C165-FB46-A7C5-E554326EE8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989071" y="3338058"/>
            <a:ext cx="6093756" cy="4460630"/>
          </a:xfrm>
          <a:prstGeom prst="rect">
            <a:avLst/>
          </a:prstGeom>
        </p:spPr>
      </p:pic>
      <p:sp>
        <p:nvSpPr>
          <p:cNvPr id="216" name="Right Arrow 215">
            <a:extLst>
              <a:ext uri="{FF2B5EF4-FFF2-40B4-BE49-F238E27FC236}">
                <a16:creationId xmlns:a16="http://schemas.microsoft.com/office/drawing/2014/main" id="{550BAA60-06B0-B546-AAF1-0391D8D532B9}"/>
              </a:ext>
            </a:extLst>
          </p:cNvPr>
          <p:cNvSpPr/>
          <p:nvPr/>
        </p:nvSpPr>
        <p:spPr>
          <a:xfrm>
            <a:off x="5253225" y="4303526"/>
            <a:ext cx="1689652" cy="927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update</a:t>
            </a:r>
          </a:p>
        </p:txBody>
      </p:sp>
      <p:sp>
        <p:nvSpPr>
          <p:cNvPr id="217" name="Content Placeholder 216">
            <a:extLst>
              <a:ext uri="{FF2B5EF4-FFF2-40B4-BE49-F238E27FC236}">
                <a16:creationId xmlns:a16="http://schemas.microsoft.com/office/drawing/2014/main" id="{BD536863-857A-E240-9FFE-4341610F2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176" y="999589"/>
            <a:ext cx="7105638" cy="1566264"/>
          </a:xfrm>
        </p:spPr>
        <p:txBody>
          <a:bodyPr>
            <a:normAutofit/>
          </a:bodyPr>
          <a:lstStyle/>
          <a:p>
            <a:r>
              <a:rPr lang="en-US" sz="2400" dirty="0"/>
              <a:t>Improve initial state of the forecast model</a:t>
            </a:r>
          </a:p>
          <a:p>
            <a:pPr lvl="1"/>
            <a:r>
              <a:rPr lang="en-US" sz="2000" dirty="0"/>
              <a:t>Variational, ensemble, hybrid approaches</a:t>
            </a:r>
          </a:p>
          <a:p>
            <a:r>
              <a:rPr lang="en-US" sz="2400" dirty="0"/>
              <a:t>Complex, computationally expensive</a:t>
            </a:r>
          </a:p>
          <a:p>
            <a:pPr lvl="1"/>
            <a:r>
              <a:rPr lang="en-US" sz="2000" dirty="0"/>
              <a:t>~3X lower resolution than prediction model</a:t>
            </a:r>
          </a:p>
        </p:txBody>
      </p:sp>
      <p:sp>
        <p:nvSpPr>
          <p:cNvPr id="218" name="Content Placeholder 4">
            <a:extLst>
              <a:ext uri="{FF2B5EF4-FFF2-40B4-BE49-F238E27FC236}">
                <a16:creationId xmlns:a16="http://schemas.microsoft.com/office/drawing/2014/main" id="{BA1B5FC2-2278-594E-8A19-EE94A3AD375D}"/>
              </a:ext>
            </a:extLst>
          </p:cNvPr>
          <p:cNvSpPr txBox="1">
            <a:spLocks/>
          </p:cNvSpPr>
          <p:nvPr/>
        </p:nvSpPr>
        <p:spPr>
          <a:xfrm>
            <a:off x="6615970" y="499200"/>
            <a:ext cx="5236474" cy="1842525"/>
          </a:xfrm>
          <a:prstGeom prst="rect">
            <a:avLst/>
          </a:prstGeom>
          <a:ln>
            <a:solidFill>
              <a:schemeClr val="dk1">
                <a:shade val="50000"/>
              </a:schemeClr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/>
              <a:t>Calculations</a:t>
            </a:r>
          </a:p>
          <a:p>
            <a:r>
              <a:rPr lang="en-US" dirty="0"/>
              <a:t>Estimate model error, observation error</a:t>
            </a:r>
          </a:p>
          <a:p>
            <a:r>
              <a:rPr lang="en-US" dirty="0"/>
              <a:t>Interpolate model to observation</a:t>
            </a:r>
          </a:p>
          <a:p>
            <a:r>
              <a:rPr lang="en-US" dirty="0"/>
              <a:t>Adjust nearby grid points, other model fields (winds, temp, …)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9FB89-3A98-4644-9791-DCCD36C0B5EC}"/>
              </a:ext>
            </a:extLst>
          </p:cNvPr>
          <p:cNvSpPr txBox="1"/>
          <p:nvPr/>
        </p:nvSpPr>
        <p:spPr>
          <a:xfrm>
            <a:off x="540397" y="6091680"/>
            <a:ext cx="4053482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OBSERVATIONS:  GOES-15 Data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5A14B931-AC4B-C04D-97DC-D9D58EA0EF4D}"/>
              </a:ext>
            </a:extLst>
          </p:cNvPr>
          <p:cNvSpPr txBox="1"/>
          <p:nvPr/>
        </p:nvSpPr>
        <p:spPr>
          <a:xfrm>
            <a:off x="7548716" y="5962572"/>
            <a:ext cx="3776996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MODEL BACKGROUND STATE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24FA6D-9279-7E4C-88C0-3B87D4339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78668"/>
            <a:ext cx="2743200" cy="365125"/>
          </a:xfrm>
        </p:spPr>
        <p:txBody>
          <a:bodyPr/>
          <a:lstStyle/>
          <a:p>
            <a:fld id="{03F36B00-36DB-C942-AE34-A26D67392A32}" type="slidenum">
              <a:rPr lang="en-US" smtClean="0"/>
              <a:t>21</a:t>
            </a:fld>
            <a:endParaRPr lang="en-US"/>
          </a:p>
        </p:txBody>
      </p:sp>
      <p:sp>
        <p:nvSpPr>
          <p:cNvPr id="54" name="Date Placeholder 53">
            <a:extLst>
              <a:ext uri="{FF2B5EF4-FFF2-40B4-BE49-F238E27FC236}">
                <a16:creationId xmlns:a16="http://schemas.microsoft.com/office/drawing/2014/main" id="{C9134B25-AC19-E64F-BE7E-21529608B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109" name="Footer Placeholder 108">
            <a:extLst>
              <a:ext uri="{FF2B5EF4-FFF2-40B4-BE49-F238E27FC236}">
                <a16:creationId xmlns:a16="http://schemas.microsoft.com/office/drawing/2014/main" id="{7ED4DA77-3ECA-FA4D-A843-11CF5F130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455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B51DF-CE8A-464A-AAAC-24A7CCAB0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Assimilation: Computational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795A4-A7AA-6F4C-8A98-9FCC342D0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8" y="1690688"/>
            <a:ext cx="5257800" cy="4351338"/>
          </a:xfrm>
        </p:spPr>
        <p:txBody>
          <a:bodyPr>
            <a:normAutofit/>
          </a:bodyPr>
          <a:lstStyle/>
          <a:p>
            <a:r>
              <a:rPr lang="en-US" dirty="0"/>
              <a:t>3D Ensemble Based Assimilation</a:t>
            </a:r>
          </a:p>
          <a:p>
            <a:pPr lvl="1"/>
            <a:r>
              <a:rPr lang="en-US" b="1" dirty="0"/>
              <a:t>Computational &amp; I/O limitations</a:t>
            </a:r>
          </a:p>
          <a:p>
            <a:pPr lvl="1"/>
            <a:r>
              <a:rPr lang="en-US" dirty="0"/>
              <a:t>Only afford 10’s of members</a:t>
            </a:r>
          </a:p>
          <a:p>
            <a:pPr lvl="1"/>
            <a:r>
              <a:rPr lang="en-US" dirty="0"/>
              <a:t>3-10X lower resolution than model</a:t>
            </a:r>
          </a:p>
          <a:p>
            <a:r>
              <a:rPr lang="en-US" dirty="0"/>
              <a:t>4D Variational Assimilation</a:t>
            </a:r>
          </a:p>
          <a:p>
            <a:pPr lvl="1"/>
            <a:r>
              <a:rPr lang="en-US" dirty="0"/>
              <a:t>Higher accuracy</a:t>
            </a:r>
          </a:p>
          <a:p>
            <a:pPr lvl="1"/>
            <a:r>
              <a:rPr lang="en-US" dirty="0"/>
              <a:t>TL &amp; ADJ are required</a:t>
            </a:r>
          </a:p>
          <a:p>
            <a:pPr lvl="1"/>
            <a:r>
              <a:rPr lang="en-US" b="1" dirty="0"/>
              <a:t>~3X slower than 3DVAR methods</a:t>
            </a:r>
          </a:p>
          <a:p>
            <a:r>
              <a:rPr lang="en-US" dirty="0"/>
              <a:t>Hybrid </a:t>
            </a:r>
            <a:r>
              <a:rPr lang="en-US" dirty="0" err="1"/>
              <a:t>EnKF</a:t>
            </a:r>
            <a:r>
              <a:rPr lang="en-US" dirty="0"/>
              <a:t> &amp; 4DVAR solutions</a:t>
            </a:r>
          </a:p>
          <a:p>
            <a:pPr lvl="1"/>
            <a:r>
              <a:rPr lang="en-US" dirty="0"/>
              <a:t>IFS, UK-Met, …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9F2325-9DEB-3F4F-8BFB-ECE5095FA516}"/>
              </a:ext>
            </a:extLst>
          </p:cNvPr>
          <p:cNvGrpSpPr/>
          <p:nvPr/>
        </p:nvGrpSpPr>
        <p:grpSpPr>
          <a:xfrm>
            <a:off x="6096000" y="1690688"/>
            <a:ext cx="5850835" cy="4351338"/>
            <a:chOff x="4169643" y="3282589"/>
            <a:chExt cx="4908381" cy="354653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CF7D5F6-1D98-C346-855B-36C21E6A518C}"/>
                </a:ext>
              </a:extLst>
            </p:cNvPr>
            <p:cNvGrpSpPr/>
            <p:nvPr/>
          </p:nvGrpSpPr>
          <p:grpSpPr>
            <a:xfrm>
              <a:off x="4235619" y="3402868"/>
              <a:ext cx="4809417" cy="3250033"/>
              <a:chOff x="68242" y="3348585"/>
              <a:chExt cx="4809417" cy="3250033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E48E3F-C905-6442-9EDD-2E763DB998F7}"/>
                  </a:ext>
                </a:extLst>
              </p:cNvPr>
              <p:cNvSpPr txBox="1"/>
              <p:nvPr/>
            </p:nvSpPr>
            <p:spPr>
              <a:xfrm>
                <a:off x="326278" y="6013842"/>
                <a:ext cx="4420459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Ensemble analysis and forecast cycle</a:t>
                </a:r>
              </a:p>
              <a:p>
                <a:r>
                  <a:rPr lang="en-US" sz="1400" dirty="0"/>
                  <a:t>Image courtesy of </a:t>
                </a:r>
                <a:r>
                  <a:rPr lang="en-US" sz="1400" dirty="0" err="1"/>
                  <a:t>M.Bonavita</a:t>
                </a:r>
                <a:r>
                  <a:rPr lang="en-US" sz="1400" dirty="0"/>
                  <a:t> (ECMWF)</a:t>
                </a:r>
              </a:p>
            </p:txBody>
          </p:sp>
          <p:pic>
            <p:nvPicPr>
              <p:cNvPr id="9" name="Content Placeholder 3" descr="Screen Shot 2017-12-05 at 2.11.56 PM.png">
                <a:extLst>
                  <a:ext uri="{FF2B5EF4-FFF2-40B4-BE49-F238E27FC236}">
                    <a16:creationId xmlns:a16="http://schemas.microsoft.com/office/drawing/2014/main" id="{42FD6CF4-5CBB-5543-A174-2F2297757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48" b="9048"/>
              <a:stretch>
                <a:fillRect/>
              </a:stretch>
            </p:blipFill>
            <p:spPr>
              <a:xfrm>
                <a:off x="68242" y="3348585"/>
                <a:ext cx="4809417" cy="2644994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CB10ACF-1FA4-2245-AC9E-E8C4A3E58544}"/>
                </a:ext>
              </a:extLst>
            </p:cNvPr>
            <p:cNvSpPr/>
            <p:nvPr/>
          </p:nvSpPr>
          <p:spPr>
            <a:xfrm>
              <a:off x="4169643" y="3282589"/>
              <a:ext cx="4908381" cy="354653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955E5-C2C3-7648-8498-74ADA112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22</a:t>
            </a:fld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7C4B678-2B21-FF4C-8B52-AE1EDCDCF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8241994-9501-FB4E-94C0-DDFEBE9FC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341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be 72">
            <a:extLst>
              <a:ext uri="{FF2B5EF4-FFF2-40B4-BE49-F238E27FC236}">
                <a16:creationId xmlns:a16="http://schemas.microsoft.com/office/drawing/2014/main" id="{793DC388-150D-F543-BF05-17FC308F835F}"/>
              </a:ext>
            </a:extLst>
          </p:cNvPr>
          <p:cNvSpPr/>
          <p:nvPr/>
        </p:nvSpPr>
        <p:spPr>
          <a:xfrm>
            <a:off x="2837782" y="4628387"/>
            <a:ext cx="788498" cy="791782"/>
          </a:xfrm>
          <a:prstGeom prst="cub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DE5939-8E9A-7B40-B069-B4D7A46E3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64" y="184930"/>
            <a:ext cx="5583036" cy="1089772"/>
          </a:xfrm>
        </p:spPr>
        <p:txBody>
          <a:bodyPr>
            <a:normAutofit/>
          </a:bodyPr>
          <a:lstStyle/>
          <a:p>
            <a:r>
              <a:rPr lang="en-US" dirty="0"/>
              <a:t>Data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B8F9B-8C2C-794F-BE54-B3A105F6F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07" y="1321440"/>
            <a:ext cx="5630168" cy="2925634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Diverse user requirements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Global, regional, local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Observations &amp; products</a:t>
            </a:r>
          </a:p>
          <a:p>
            <a:pPr>
              <a:lnSpc>
                <a:spcPct val="100000"/>
              </a:lnSpc>
            </a:pPr>
            <a:r>
              <a:rPr lang="en-US" dirty="0"/>
              <a:t>NWS AWIPS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NOAA network is saturated</a:t>
            </a:r>
          </a:p>
          <a:p>
            <a:pPr>
              <a:lnSpc>
                <a:spcPct val="100000"/>
              </a:lnSpc>
            </a:pPr>
            <a:r>
              <a:rPr lang="en-US" sz="3200" b="1" dirty="0"/>
              <a:t>Everyone gets same data</a:t>
            </a:r>
          </a:p>
          <a:p>
            <a:pPr lvl="1"/>
            <a:endParaRPr lang="en-US" sz="3100" dirty="0"/>
          </a:p>
        </p:txBody>
      </p:sp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08660DDD-0126-0342-B310-983B7BB84F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928621"/>
              </p:ext>
            </p:extLst>
          </p:nvPr>
        </p:nvGraphicFramePr>
        <p:xfrm>
          <a:off x="9433071" y="3829527"/>
          <a:ext cx="2543857" cy="2290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8" name="Photo Editor Photo" r:id="rId3" imgW="6350000" imgH="5943600" progId="MSPhotoEd.3">
                  <p:embed/>
                </p:oleObj>
              </mc:Choice>
              <mc:Fallback>
                <p:oleObj name="Photo Editor Photo" r:id="rId3" imgW="6350000" imgH="5943600" progId="MSPhotoEd.3">
                  <p:embed/>
                  <p:pic>
                    <p:nvPicPr>
                      <p:cNvPr id="9" name="Object 2">
                        <a:extLst>
                          <a:ext uri="{FF2B5EF4-FFF2-40B4-BE49-F238E27FC236}">
                            <a16:creationId xmlns:a16="http://schemas.microsoft.com/office/drawing/2014/main" id="{08660DDD-0126-0342-B310-983B7BB84F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33071" y="3829527"/>
                        <a:ext cx="2543857" cy="22905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E3486E1-3727-C741-973D-2B87EB977C3A}"/>
              </a:ext>
            </a:extLst>
          </p:cNvPr>
          <p:cNvSpPr txBox="1"/>
          <p:nvPr/>
        </p:nvSpPr>
        <p:spPr>
          <a:xfrm>
            <a:off x="9199643" y="6642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7BA999-E131-D74C-8355-C30BC9918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0651" y="953787"/>
            <a:ext cx="2915888" cy="21869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601793-5F51-784A-AF01-B5FEC44369CD}"/>
              </a:ext>
            </a:extLst>
          </p:cNvPr>
          <p:cNvSpPr txBox="1"/>
          <p:nvPr/>
        </p:nvSpPr>
        <p:spPr>
          <a:xfrm>
            <a:off x="5627222" y="3060920"/>
            <a:ext cx="384509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NWS Forecast Offices</a:t>
            </a:r>
          </a:p>
          <a:p>
            <a:r>
              <a:rPr lang="en-US" sz="2400" dirty="0"/>
              <a:t>Hurricane Prediction Center</a:t>
            </a:r>
          </a:p>
          <a:p>
            <a:r>
              <a:rPr lang="en-US" sz="2400" dirty="0"/>
              <a:t>Storm Prediction Center</a:t>
            </a:r>
          </a:p>
          <a:p>
            <a:r>
              <a:rPr lang="en-US" sz="2400" dirty="0"/>
              <a:t>National Water Center</a:t>
            </a:r>
          </a:p>
          <a:p>
            <a:r>
              <a:rPr lang="en-US" sz="2400" dirty="0"/>
              <a:t>Aviation Weather Center</a:t>
            </a:r>
          </a:p>
          <a:p>
            <a:r>
              <a:rPr lang="en-US" sz="2400" dirty="0"/>
              <a:t>Fire Weather Centers</a:t>
            </a:r>
          </a:p>
          <a:p>
            <a:endParaRPr lang="en-US" sz="2400" dirty="0"/>
          </a:p>
          <a:p>
            <a:r>
              <a:rPr lang="en-US" sz="2400" dirty="0"/>
              <a:t>State, Local, Public</a:t>
            </a:r>
          </a:p>
          <a:p>
            <a:r>
              <a:rPr lang="en-US" sz="2400" dirty="0"/>
              <a:t>    - Floods, fire, winds, hail, …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F20D68-273A-BC41-9A72-5C5BE16DE566}"/>
              </a:ext>
            </a:extLst>
          </p:cNvPr>
          <p:cNvSpPr txBox="1"/>
          <p:nvPr/>
        </p:nvSpPr>
        <p:spPr>
          <a:xfrm>
            <a:off x="9939130" y="3137684"/>
            <a:ext cx="1223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NWS office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4DD50D-FDD6-BE4D-85F2-47D720032BEC}"/>
              </a:ext>
            </a:extLst>
          </p:cNvPr>
          <p:cNvSpPr txBox="1"/>
          <p:nvPr/>
        </p:nvSpPr>
        <p:spPr>
          <a:xfrm>
            <a:off x="9647646" y="6023250"/>
            <a:ext cx="223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FAA Air Traffic Control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5752A0-066F-E942-8FF0-FD08985D9FAB}"/>
              </a:ext>
            </a:extLst>
          </p:cNvPr>
          <p:cNvSpPr txBox="1"/>
          <p:nvPr/>
        </p:nvSpPr>
        <p:spPr>
          <a:xfrm>
            <a:off x="6331974" y="2580644"/>
            <a:ext cx="1991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AWIPS Workstation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99562F-5CD0-4F4B-9E56-E495526A3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7881" y="388543"/>
            <a:ext cx="2939951" cy="2192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0D6776-F041-B642-ACF6-88B1FBAFD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06" y="4353339"/>
            <a:ext cx="2367672" cy="1229959"/>
          </a:xfrm>
          <a:prstGeom prst="rect">
            <a:avLst/>
          </a:prstGeom>
          <a:ln>
            <a:solidFill>
              <a:schemeClr val="dk1">
                <a:shade val="50000"/>
              </a:schemeClr>
            </a:solidFill>
          </a:ln>
        </p:spPr>
      </p:pic>
      <p:sp>
        <p:nvSpPr>
          <p:cNvPr id="20" name="Right Arrow 19">
            <a:extLst>
              <a:ext uri="{FF2B5EF4-FFF2-40B4-BE49-F238E27FC236}">
                <a16:creationId xmlns:a16="http://schemas.microsoft.com/office/drawing/2014/main" id="{C112A569-89E8-2F44-98D9-682630A555FE}"/>
              </a:ext>
            </a:extLst>
          </p:cNvPr>
          <p:cNvSpPr/>
          <p:nvPr/>
        </p:nvSpPr>
        <p:spPr>
          <a:xfrm>
            <a:off x="2153142" y="4825496"/>
            <a:ext cx="755336" cy="39756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4CD28C1-AF89-E346-A23E-ABD53CD1E377}"/>
              </a:ext>
            </a:extLst>
          </p:cNvPr>
          <p:cNvCxnSpPr>
            <a:cxnSpLocks/>
          </p:cNvCxnSpPr>
          <p:nvPr/>
        </p:nvCxnSpPr>
        <p:spPr>
          <a:xfrm flipV="1">
            <a:off x="3249791" y="3429520"/>
            <a:ext cx="2274404" cy="165714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E9651B7-D5E4-DC42-A94F-98B919E57C6E}"/>
              </a:ext>
            </a:extLst>
          </p:cNvPr>
          <p:cNvCxnSpPr>
            <a:cxnSpLocks/>
          </p:cNvCxnSpPr>
          <p:nvPr/>
        </p:nvCxnSpPr>
        <p:spPr>
          <a:xfrm flipV="1">
            <a:off x="3249791" y="4055804"/>
            <a:ext cx="2216053" cy="103086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2A2E3D9-477D-574B-A41D-3F286EC915EF}"/>
              </a:ext>
            </a:extLst>
          </p:cNvPr>
          <p:cNvCxnSpPr>
            <a:cxnSpLocks/>
          </p:cNvCxnSpPr>
          <p:nvPr/>
        </p:nvCxnSpPr>
        <p:spPr>
          <a:xfrm flipV="1">
            <a:off x="3249791" y="4571235"/>
            <a:ext cx="2216053" cy="51543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CBF4BAC-991F-CD40-9F90-E44ED72C0A7F}"/>
              </a:ext>
            </a:extLst>
          </p:cNvPr>
          <p:cNvCxnSpPr>
            <a:cxnSpLocks/>
          </p:cNvCxnSpPr>
          <p:nvPr/>
        </p:nvCxnSpPr>
        <p:spPr>
          <a:xfrm>
            <a:off x="3249791" y="5086666"/>
            <a:ext cx="2216053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60B1F1D-8D89-214C-A231-5FA786303E09}"/>
              </a:ext>
            </a:extLst>
          </p:cNvPr>
          <p:cNvCxnSpPr>
            <a:cxnSpLocks/>
          </p:cNvCxnSpPr>
          <p:nvPr/>
        </p:nvCxnSpPr>
        <p:spPr>
          <a:xfrm>
            <a:off x="3249791" y="5086666"/>
            <a:ext cx="2334325" cy="49663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8648BA73-19DF-A748-9DA1-7E718520699D}"/>
              </a:ext>
            </a:extLst>
          </p:cNvPr>
          <p:cNvSpPr txBox="1"/>
          <p:nvPr/>
        </p:nvSpPr>
        <p:spPr>
          <a:xfrm>
            <a:off x="2496408" y="5919925"/>
            <a:ext cx="1616148" cy="400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model output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A5F4E89-4B0B-E443-9E22-5764EBC28934}"/>
              </a:ext>
            </a:extLst>
          </p:cNvPr>
          <p:cNvSpPr txBox="1"/>
          <p:nvPr/>
        </p:nvSpPr>
        <p:spPr>
          <a:xfrm>
            <a:off x="575679" y="5904536"/>
            <a:ext cx="137627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data center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AE72DE7-A0CC-3741-86CB-8CCFAD7DC8D7}"/>
              </a:ext>
            </a:extLst>
          </p:cNvPr>
          <p:cNvSpPr txBox="1"/>
          <p:nvPr/>
        </p:nvSpPr>
        <p:spPr>
          <a:xfrm>
            <a:off x="4870724" y="5898674"/>
            <a:ext cx="734945" cy="400110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users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49ED7-48B1-A946-B1E5-C7465CA8C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23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472964-DE83-AA4F-89E7-E4E8E1EE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A65D5E-B2B6-9F46-A443-D9D2EC9B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03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E645F-8714-5844-BB65-3594C0C5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62" y="348428"/>
            <a:ext cx="10660547" cy="844267"/>
          </a:xfrm>
        </p:spPr>
        <p:txBody>
          <a:bodyPr>
            <a:normAutofit/>
          </a:bodyPr>
          <a:lstStyle/>
          <a:p>
            <a:r>
              <a:rPr lang="en-US" sz="4000" dirty="0"/>
              <a:t>Model Output:   14KM to 3KM resolution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E087E-CAA9-7549-AC89-FBF2E99E5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9" y="1452277"/>
            <a:ext cx="11714922" cy="4832782"/>
          </a:xfrm>
        </p:spPr>
        <p:txBody>
          <a:bodyPr>
            <a:normAutofit/>
          </a:bodyPr>
          <a:lstStyle/>
          <a:p>
            <a:r>
              <a:rPr lang="en-US" dirty="0"/>
              <a:t>Each 3D variable:  pressure, temperature, moisture, winds, ….</a:t>
            </a:r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r>
              <a:rPr lang="en-US" dirty="0"/>
              <a:t>Model output:								</a:t>
            </a:r>
            <a:r>
              <a:rPr lang="en-US" sz="2400" u="sng" dirty="0"/>
              <a:t>per run</a:t>
            </a:r>
            <a:endParaRPr lang="en-US" u="sng" dirty="0"/>
          </a:p>
          <a:p>
            <a:pPr marL="457200" lvl="1" indent="0">
              <a:buNone/>
            </a:pPr>
            <a:r>
              <a:rPr lang="en-US" dirty="0"/>
              <a:t>14KM  -  10 model fields, 6 hourly output, 10 day forecast 		400 GB</a:t>
            </a:r>
          </a:p>
          <a:p>
            <a:pPr marL="457200" lvl="1" indent="0">
              <a:buNone/>
            </a:pPr>
            <a:r>
              <a:rPr lang="en-US" dirty="0"/>
              <a:t>	</a:t>
            </a:r>
          </a:p>
          <a:p>
            <a:pPr marL="457200" lvl="1" indent="0">
              <a:buNone/>
            </a:pPr>
            <a:r>
              <a:rPr lang="en-US" dirty="0"/>
              <a:t>3KM    -  10 model fields, 3 hourly output, 10 day forecast		21.8 TB    (52X)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D4A38C-18B3-7F4A-B27F-8489673A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26A5C6E-2168-D442-AECC-4E12C2B1DA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903896"/>
              </p:ext>
            </p:extLst>
          </p:nvPr>
        </p:nvGraphicFramePr>
        <p:xfrm>
          <a:off x="670063" y="2102904"/>
          <a:ext cx="10851874" cy="1591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9091">
                  <a:extLst>
                    <a:ext uri="{9D8B030D-6E8A-4147-A177-3AD203B41FA5}">
                      <a16:colId xmlns:a16="http://schemas.microsoft.com/office/drawing/2014/main" val="2152477898"/>
                    </a:ext>
                  </a:extLst>
                </a:gridCol>
                <a:gridCol w="1756072">
                  <a:extLst>
                    <a:ext uri="{9D8B030D-6E8A-4147-A177-3AD203B41FA5}">
                      <a16:colId xmlns:a16="http://schemas.microsoft.com/office/drawing/2014/main" val="3018508193"/>
                    </a:ext>
                  </a:extLst>
                </a:gridCol>
                <a:gridCol w="2126669">
                  <a:extLst>
                    <a:ext uri="{9D8B030D-6E8A-4147-A177-3AD203B41FA5}">
                      <a16:colId xmlns:a16="http://schemas.microsoft.com/office/drawing/2014/main" val="81255853"/>
                    </a:ext>
                  </a:extLst>
                </a:gridCol>
                <a:gridCol w="2121246">
                  <a:extLst>
                    <a:ext uri="{9D8B030D-6E8A-4147-A177-3AD203B41FA5}">
                      <a16:colId xmlns:a16="http://schemas.microsoft.com/office/drawing/2014/main" val="1655547354"/>
                    </a:ext>
                  </a:extLst>
                </a:gridCol>
                <a:gridCol w="1589398">
                  <a:extLst>
                    <a:ext uri="{9D8B030D-6E8A-4147-A177-3AD203B41FA5}">
                      <a16:colId xmlns:a16="http://schemas.microsoft.com/office/drawing/2014/main" val="4012143470"/>
                    </a:ext>
                  </a:extLst>
                </a:gridCol>
                <a:gridCol w="1589398">
                  <a:extLst>
                    <a:ext uri="{9D8B030D-6E8A-4147-A177-3AD203B41FA5}">
                      <a16:colId xmlns:a16="http://schemas.microsoft.com/office/drawing/2014/main" val="1362083691"/>
                    </a:ext>
                  </a:extLst>
                </a:gridCol>
              </a:tblGrid>
              <a:tr h="79882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Resolution</a:t>
                      </a:r>
                    </a:p>
                    <a:p>
                      <a:pPr algn="ctr"/>
                      <a:r>
                        <a:rPr lang="en-US" sz="2000" dirty="0"/>
                        <a:t>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Vertical Levels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Number of Grid Cells (Millions)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Total Cells</a:t>
                      </a:r>
                    </a:p>
                    <a:p>
                      <a:pPr algn="ctr"/>
                      <a:r>
                        <a:rPr lang="en-US" sz="2000" dirty="0"/>
                        <a:t>(Billions)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Increase</a:t>
                      </a:r>
                    </a:p>
                    <a:p>
                      <a:pPr algn="ctr"/>
                      <a:r>
                        <a:rPr lang="en-US" sz="2000" dirty="0"/>
                        <a:t>in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Per field storage (SP)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953177"/>
                  </a:ext>
                </a:extLst>
              </a:tr>
              <a:tr h="3537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    (1x)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64        (1x)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3.5        (1)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0.25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1x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 GB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481212"/>
                  </a:ext>
                </a:extLst>
              </a:tr>
              <a:tr h="3537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3.5   (4x)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128      (2x)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56.6    (16)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277548"/>
                  </a:ext>
                </a:extLst>
              </a:tr>
            </a:tbl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2FEB4F-92B6-ED40-8CF3-975D57376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5CEE36-047D-B14B-A2AC-1DAEBA956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546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301C0-4760-7B41-87F6-12EC18F6F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39" y="198210"/>
            <a:ext cx="10515600" cy="1325563"/>
          </a:xfrm>
        </p:spPr>
        <p:txBody>
          <a:bodyPr/>
          <a:lstStyle/>
          <a:p>
            <a:r>
              <a:rPr lang="en-US" dirty="0"/>
              <a:t>State of Operational NWP (2019)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2C48B-A9C4-834C-AC50-77AEC60B6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96" y="1630018"/>
            <a:ext cx="8102600" cy="5227982"/>
          </a:xfrm>
        </p:spPr>
        <p:txBody>
          <a:bodyPr>
            <a:normAutofit/>
          </a:bodyPr>
          <a:lstStyle/>
          <a:p>
            <a:r>
              <a:rPr lang="en-US" sz="3200" dirty="0"/>
              <a:t>Exceedingly difficult to run operational 3KM </a:t>
            </a:r>
          </a:p>
          <a:p>
            <a:r>
              <a:rPr lang="en-US" sz="3200" dirty="0"/>
              <a:t>HPC</a:t>
            </a:r>
          </a:p>
          <a:p>
            <a:pPr lvl="1"/>
            <a:r>
              <a:rPr lang="en-US" sz="2800" dirty="0"/>
              <a:t>No expected increase in processing speed</a:t>
            </a:r>
          </a:p>
          <a:p>
            <a:pPr lvl="1"/>
            <a:r>
              <a:rPr lang="en-US" sz="2800" dirty="0"/>
              <a:t>Limited increases in memory speed</a:t>
            </a:r>
          </a:p>
          <a:p>
            <a:pPr lvl="1"/>
            <a:r>
              <a:rPr lang="en-US" sz="2800" dirty="0"/>
              <a:t>Parallelism &amp; scalability limitations</a:t>
            </a:r>
          </a:p>
          <a:p>
            <a:pPr lvl="1"/>
            <a:r>
              <a:rPr lang="en-US" sz="2800" dirty="0"/>
              <a:t>Operational time-to-solution constraints</a:t>
            </a:r>
          </a:p>
          <a:p>
            <a:r>
              <a:rPr lang="en-US" sz="3200" dirty="0"/>
              <a:t>Data</a:t>
            </a:r>
          </a:p>
          <a:p>
            <a:pPr lvl="1"/>
            <a:r>
              <a:rPr lang="en-US" sz="2800" dirty="0"/>
              <a:t>Too much data to process</a:t>
            </a:r>
          </a:p>
          <a:p>
            <a:pPr lvl="1"/>
            <a:r>
              <a:rPr lang="en-US" sz="2800" dirty="0"/>
              <a:t>Too many observations to use</a:t>
            </a:r>
          </a:p>
          <a:p>
            <a:pPr lvl="1"/>
            <a:r>
              <a:rPr lang="en-US" sz="2800" dirty="0"/>
              <a:t>Too large to distribute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8051BE-FE86-764D-B09A-F14153ECD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13" y="1392471"/>
            <a:ext cx="2413000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1E9861-742F-6449-A631-C9F5F7B29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713" y="4134313"/>
            <a:ext cx="2895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47CF4B-229E-2541-970F-B613C8BBD2F2}"/>
              </a:ext>
            </a:extLst>
          </p:cNvPr>
          <p:cNvSpPr txBox="1"/>
          <p:nvPr/>
        </p:nvSpPr>
        <p:spPr>
          <a:xfrm>
            <a:off x="8228124" y="3455776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KM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414FA2-3ADB-6D42-B26B-756D709CEEBE}"/>
              </a:ext>
            </a:extLst>
          </p:cNvPr>
          <p:cNvSpPr txBox="1"/>
          <p:nvPr/>
        </p:nvSpPr>
        <p:spPr>
          <a:xfrm>
            <a:off x="7802601" y="582238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KM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DFB694D8-75E6-1E46-892C-50706E8D88D1}"/>
              </a:ext>
            </a:extLst>
          </p:cNvPr>
          <p:cNvSpPr/>
          <p:nvPr/>
        </p:nvSpPr>
        <p:spPr>
          <a:xfrm>
            <a:off x="7802601" y="2718034"/>
            <a:ext cx="485077" cy="2810699"/>
          </a:xfrm>
          <a:prstGeom prst="downArrow">
            <a:avLst/>
          </a:prstGeom>
          <a:ln cmpd="sng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57074-B6E2-3A47-8CDE-491128DC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25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EF5EC86-3453-C744-852A-75D0FD0FE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B4E4409-DE3E-4445-BF2E-6811A0411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903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4FC7D-1ACD-AB46-98C5-5566B4B5E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2000"/>
            <a:ext cx="10515600" cy="2852737"/>
          </a:xfrm>
        </p:spPr>
        <p:txBody>
          <a:bodyPr/>
          <a:lstStyle/>
          <a:p>
            <a:pPr algn="ctr"/>
            <a:r>
              <a:rPr lang="en-US" dirty="0"/>
              <a:t>Advancing Weather Prediction</a:t>
            </a:r>
            <a:br>
              <a:rPr lang="en-US" dirty="0"/>
            </a:br>
            <a:r>
              <a:rPr lang="en-US" sz="4800" dirty="0"/>
              <a:t>in the next decade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EC1A3-EC0C-AD44-BC2B-D2532144C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152900"/>
            <a:ext cx="10515600" cy="233586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4000" dirty="0"/>
              <a:t>Utilize new technologies</a:t>
            </a:r>
          </a:p>
          <a:p>
            <a:pPr algn="ctr"/>
            <a:r>
              <a:rPr lang="en-US" sz="4000" dirty="0"/>
              <a:t>Improved models</a:t>
            </a:r>
          </a:p>
          <a:p>
            <a:pPr algn="ctr"/>
            <a:r>
              <a:rPr lang="en-US" sz="4000" dirty="0"/>
              <a:t>Better data handling</a:t>
            </a:r>
          </a:p>
          <a:p>
            <a:pPr algn="ctr"/>
            <a:r>
              <a:rPr lang="en-US" sz="4000" dirty="0"/>
              <a:t>Manage software complexity</a:t>
            </a: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412AC5E2-A4B1-834C-B4DC-C60C46D864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7455167"/>
              </p:ext>
            </p:extLst>
          </p:nvPr>
        </p:nvGraphicFramePr>
        <p:xfrm>
          <a:off x="838200" y="-1027769"/>
          <a:ext cx="10132936" cy="4706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BE0A1-EBC3-5448-BE46-19C1367A5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26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1E6AA-8F8D-DB4D-B4A0-2B036ECB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78BDEA-7361-564A-A2B5-35EF48906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</a:p>
        </p:txBody>
      </p:sp>
    </p:spTree>
    <p:extLst>
      <p:ext uri="{BB962C8B-B14F-4D97-AF65-F5344CB8AC3E}">
        <p14:creationId xmlns:p14="http://schemas.microsoft.com/office/powerpoint/2010/main" val="439388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FC5FFF-9F0E-7F4C-B669-4D0417BE6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134" y="4734321"/>
            <a:ext cx="2588869" cy="1974391"/>
          </a:xfrm>
          <a:prstGeom prst="rect">
            <a:avLst/>
          </a:prstGeom>
          <a:noFill/>
          <a:ln>
            <a:solidFill>
              <a:schemeClr val="dk1">
                <a:shade val="50000"/>
              </a:schemeClr>
            </a:solidFill>
          </a:ln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01D64C-8339-EA4A-BB60-0F1F36634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401" y="2192457"/>
            <a:ext cx="3200264" cy="1362612"/>
          </a:xfrm>
          <a:prstGeom prst="rect">
            <a:avLst/>
          </a:prstGeom>
          <a:ln>
            <a:solidFill>
              <a:schemeClr val="dk1">
                <a:shade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392B6C-0DC9-594B-B480-80FB3470D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809" y="2093641"/>
            <a:ext cx="2741632" cy="1424224"/>
          </a:xfrm>
          <a:prstGeom prst="rect">
            <a:avLst/>
          </a:prstGeom>
          <a:ln>
            <a:solidFill>
              <a:schemeClr val="dk1">
                <a:shade val="50000"/>
              </a:schemeClr>
            </a:solidFill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62D85A4-DBF5-3949-A8D6-50E4A2D7E728}"/>
              </a:ext>
            </a:extLst>
          </p:cNvPr>
          <p:cNvCxnSpPr/>
          <p:nvPr/>
        </p:nvCxnSpPr>
        <p:spPr>
          <a:xfrm>
            <a:off x="4698741" y="2873763"/>
            <a:ext cx="2309657" cy="0"/>
          </a:xfrm>
          <a:prstGeom prst="straightConnector1">
            <a:avLst/>
          </a:prstGeom>
          <a:ln w="254000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532F8CE-2FF7-1849-8A35-90F627F0C974}"/>
              </a:ext>
            </a:extLst>
          </p:cNvPr>
          <p:cNvCxnSpPr>
            <a:cxnSpLocks/>
          </p:cNvCxnSpPr>
          <p:nvPr/>
        </p:nvCxnSpPr>
        <p:spPr>
          <a:xfrm flipV="1">
            <a:off x="7242860" y="3687282"/>
            <a:ext cx="1558673" cy="1383876"/>
          </a:xfrm>
          <a:prstGeom prst="straightConnector1">
            <a:avLst/>
          </a:prstGeom>
          <a:ln w="254000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83F4D28-942F-D24B-990A-770645FE39E9}"/>
              </a:ext>
            </a:extLst>
          </p:cNvPr>
          <p:cNvCxnSpPr>
            <a:cxnSpLocks/>
          </p:cNvCxnSpPr>
          <p:nvPr/>
        </p:nvCxnSpPr>
        <p:spPr>
          <a:xfrm flipH="1" flipV="1">
            <a:off x="2862470" y="3687282"/>
            <a:ext cx="1562057" cy="1383876"/>
          </a:xfrm>
          <a:prstGeom prst="straightConnector1">
            <a:avLst/>
          </a:prstGeom>
          <a:ln w="254000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5E25AB7-2722-FE4E-B35A-D23FA2597049}"/>
              </a:ext>
            </a:extLst>
          </p:cNvPr>
          <p:cNvSpPr txBox="1"/>
          <p:nvPr/>
        </p:nvSpPr>
        <p:spPr>
          <a:xfrm flipH="1">
            <a:off x="1451310" y="1546921"/>
            <a:ext cx="3472324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dk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SuperComputing</a:t>
            </a:r>
            <a:endParaRPr lang="en-US" sz="3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C6BFE6-0227-7B45-825E-3B7363D8B322}"/>
              </a:ext>
            </a:extLst>
          </p:cNvPr>
          <p:cNvSpPr txBox="1"/>
          <p:nvPr/>
        </p:nvSpPr>
        <p:spPr>
          <a:xfrm flipH="1">
            <a:off x="6942683" y="1546922"/>
            <a:ext cx="37177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dk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Machine Learning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FB522B-5415-E24F-BDB1-8E83EFF27391}"/>
              </a:ext>
            </a:extLst>
          </p:cNvPr>
          <p:cNvSpPr txBox="1"/>
          <p:nvPr/>
        </p:nvSpPr>
        <p:spPr>
          <a:xfrm flipH="1">
            <a:off x="4508441" y="4734990"/>
            <a:ext cx="2703604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dk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Big Data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A4DCBF-78EB-7840-AEBD-75A4929DF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369" y="244416"/>
            <a:ext cx="6341165" cy="1114560"/>
          </a:xfr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Technology Convergence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151BE40-1076-1145-B843-7AC48A7F1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379" y="3441614"/>
            <a:ext cx="2966630" cy="9466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225CC-A290-9343-BF10-5E6EF0490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27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DA0CB82-7261-5D4E-B7FB-ED1D05CEB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E24217-6E0A-4148-9AFB-5974F5C7B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3D1CC97-8E50-364D-9A84-FE0EC4AA7211}"/>
              </a:ext>
            </a:extLst>
          </p:cNvPr>
          <p:cNvSpPr/>
          <p:nvPr/>
        </p:nvSpPr>
        <p:spPr>
          <a:xfrm>
            <a:off x="159026" y="49014"/>
            <a:ext cx="11867322" cy="6794818"/>
          </a:xfrm>
          <a:prstGeom prst="ellipse">
            <a:avLst/>
          </a:prstGeom>
          <a:noFill/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73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1DCA-B355-D242-992D-80BE9432B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#1 Improve Model Performance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FC86D7-AE04-474E-AFD2-2B2D3F914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384" y="1822251"/>
            <a:ext cx="10410371" cy="4351338"/>
          </a:xfrm>
        </p:spPr>
        <p:txBody>
          <a:bodyPr/>
          <a:lstStyle/>
          <a:p>
            <a:pPr marL="457200" indent="-457200"/>
            <a:r>
              <a:rPr lang="en-US" sz="3200" dirty="0"/>
              <a:t>Evaluate models (algorithms, grids, integration) for scientific accuracy </a:t>
            </a:r>
            <a:r>
              <a:rPr lang="en-US" sz="3200" u="sng" dirty="0"/>
              <a:t>AND</a:t>
            </a:r>
            <a:r>
              <a:rPr lang="en-US" sz="3200" dirty="0"/>
              <a:t> computational efficiency</a:t>
            </a:r>
          </a:p>
          <a:p>
            <a:pPr marL="457200" indent="-457200"/>
            <a:r>
              <a:rPr lang="en-US" sz="3200" dirty="0"/>
              <a:t>Incorporate parallelism at all levels</a:t>
            </a:r>
          </a:p>
          <a:p>
            <a:pPr marL="457200" indent="-457200"/>
            <a:r>
              <a:rPr lang="en-US" sz="3200" dirty="0"/>
              <a:t>Minimize inter-process communications</a:t>
            </a:r>
          </a:p>
          <a:p>
            <a:pPr marL="457200" indent="-457200"/>
            <a:r>
              <a:rPr lang="en-US" sz="3200" dirty="0"/>
              <a:t>Improve I/O capabilities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sz="3200" dirty="0"/>
              <a:t>Re-architect, rewrite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BD86C-D57A-2144-83EE-34AD10029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28</a:t>
            </a:fld>
            <a:endParaRPr 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9C8B5538-528D-9841-939B-2668D02BE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B61F3F-9705-B24C-AC66-37561499F5DC}"/>
              </a:ext>
            </a:extLst>
          </p:cNvPr>
          <p:cNvGrpSpPr/>
          <p:nvPr/>
        </p:nvGrpSpPr>
        <p:grpSpPr>
          <a:xfrm>
            <a:off x="8056959" y="3223768"/>
            <a:ext cx="3296841" cy="2586935"/>
            <a:chOff x="7812619" y="2870436"/>
            <a:chExt cx="3296841" cy="2586935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2D0214E-ABAE-1746-81B9-0BB7DC570717}"/>
                </a:ext>
              </a:extLst>
            </p:cNvPr>
            <p:cNvCxnSpPr/>
            <p:nvPr/>
          </p:nvCxnSpPr>
          <p:spPr>
            <a:xfrm flipV="1">
              <a:off x="9393302" y="2870436"/>
              <a:ext cx="0" cy="1659835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5F94846-F6D9-1E42-975E-614AB4F68F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93302" y="4530270"/>
              <a:ext cx="1716157" cy="1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B3C220-DBF8-864D-B6EA-BF6B5A9D591F}"/>
                </a:ext>
              </a:extLst>
            </p:cNvPr>
            <p:cNvSpPr txBox="1"/>
            <p:nvPr/>
          </p:nvSpPr>
          <p:spPr>
            <a:xfrm>
              <a:off x="9559484" y="4557485"/>
              <a:ext cx="15499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computational</a:t>
              </a:r>
            </a:p>
            <a:p>
              <a:pPr algn="ctr"/>
              <a:r>
                <a:rPr lang="en-US" dirty="0"/>
                <a:t>efficiency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E06E85D-D4E3-8C42-B5D0-C0D39C594A48}"/>
                </a:ext>
              </a:extLst>
            </p:cNvPr>
            <p:cNvSpPr txBox="1"/>
            <p:nvPr/>
          </p:nvSpPr>
          <p:spPr>
            <a:xfrm>
              <a:off x="8382000" y="3301332"/>
              <a:ext cx="10113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scientific</a:t>
              </a:r>
            </a:p>
            <a:p>
              <a:pPr algn="ctr"/>
              <a:r>
                <a:rPr lang="en-US" dirty="0"/>
                <a:t>accuracy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B85D962-2873-DE44-9A98-39342CF9E0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10601" y="4530270"/>
              <a:ext cx="782700" cy="927101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30BB71-F06B-3B42-9624-3210AAF0992E}"/>
                </a:ext>
              </a:extLst>
            </p:cNvPr>
            <p:cNvSpPr txBox="1"/>
            <p:nvPr/>
          </p:nvSpPr>
          <p:spPr>
            <a:xfrm>
              <a:off x="7812619" y="4652175"/>
              <a:ext cx="10094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software</a:t>
              </a:r>
            </a:p>
            <a:p>
              <a:pPr algn="ctr"/>
              <a:r>
                <a:rPr lang="en-US" dirty="0"/>
                <a:t>design</a:t>
              </a: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F32CA2-780A-8842-93AB-EA17344E9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377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D3F32-A4DA-4540-BF93-469F71D8E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35" y="63107"/>
            <a:ext cx="10515600" cy="12450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Weather Prediction Models</a:t>
            </a:r>
            <a:br>
              <a:rPr lang="en-US" dirty="0"/>
            </a:br>
            <a:r>
              <a:rPr lang="en-US" sz="2800" dirty="0"/>
              <a:t>- dynamics -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3089850-E7DF-6649-BEF6-DF857756F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870" y="1289071"/>
            <a:ext cx="11010445" cy="1428011"/>
          </a:xfrm>
        </p:spPr>
        <p:txBody>
          <a:bodyPr>
            <a:normAutofit/>
          </a:bodyPr>
          <a:lstStyle/>
          <a:p>
            <a:r>
              <a:rPr lang="en-US" dirty="0"/>
              <a:t>What are the best models, approaches for emerging HPC</a:t>
            </a:r>
          </a:p>
          <a:p>
            <a:pPr lvl="1"/>
            <a:r>
              <a:rPr lang="en-US" dirty="0"/>
              <a:t>Algorithms, grids, time-step, physics, etc.</a:t>
            </a:r>
          </a:p>
          <a:p>
            <a:pPr lvl="1"/>
            <a:r>
              <a:rPr lang="en-US" dirty="0"/>
              <a:t>Computational efficiency, scalability, portability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171E8A5-30CB-A34D-8147-0E948CD10A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938687"/>
              </p:ext>
            </p:extLst>
          </p:nvPr>
        </p:nvGraphicFramePr>
        <p:xfrm>
          <a:off x="838199" y="2700093"/>
          <a:ext cx="10515601" cy="3065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38569762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901236644"/>
                    </a:ext>
                  </a:extLst>
                </a:gridCol>
                <a:gridCol w="1400664">
                  <a:extLst>
                    <a:ext uri="{9D8B030D-6E8A-4147-A177-3AD203B41FA5}">
                      <a16:colId xmlns:a16="http://schemas.microsoft.com/office/drawing/2014/main" val="2526107096"/>
                    </a:ext>
                  </a:extLst>
                </a:gridCol>
                <a:gridCol w="2089715">
                  <a:extLst>
                    <a:ext uri="{9D8B030D-6E8A-4147-A177-3AD203B41FA5}">
                      <a16:colId xmlns:a16="http://schemas.microsoft.com/office/drawing/2014/main" val="606027285"/>
                    </a:ext>
                  </a:extLst>
                </a:gridCol>
                <a:gridCol w="2818982">
                  <a:extLst>
                    <a:ext uri="{9D8B030D-6E8A-4147-A177-3AD203B41FA5}">
                      <a16:colId xmlns:a16="http://schemas.microsoft.com/office/drawing/2014/main" val="265810135"/>
                    </a:ext>
                  </a:extLst>
                </a:gridCol>
              </a:tblGrid>
              <a:tr h="417568">
                <a:tc>
                  <a:txBody>
                    <a:bodyPr/>
                    <a:lstStyle/>
                    <a:p>
                      <a:r>
                        <a:rPr lang="en-US" sz="1800" dirty="0"/>
                        <a:t>Model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Horizontal 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Time-Step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Staggering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Models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823486"/>
                  </a:ext>
                </a:extLst>
              </a:tr>
              <a:tr h="417568">
                <a:tc>
                  <a:txBody>
                    <a:bodyPr/>
                    <a:lstStyle/>
                    <a:p>
                      <a:r>
                        <a:rPr lang="en-US" sz="1800" dirty="0"/>
                        <a:t>Finite-volume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Cube-sphere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SISL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A-grid, C-grid, D-grid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FV3GFS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20565"/>
                  </a:ext>
                </a:extLst>
              </a:tr>
              <a:tr h="417568">
                <a:tc>
                  <a:txBody>
                    <a:bodyPr/>
                    <a:lstStyle/>
                    <a:p>
                      <a:r>
                        <a:rPr lang="en-US" sz="1800" dirty="0"/>
                        <a:t>Finite-volume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Icosahedral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HEVI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A-grid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NICAM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200976"/>
                  </a:ext>
                </a:extLst>
              </a:tr>
              <a:tr h="417568">
                <a:tc>
                  <a:txBody>
                    <a:bodyPr/>
                    <a:lstStyle/>
                    <a:p>
                      <a:r>
                        <a:rPr lang="en-US" sz="1800" dirty="0"/>
                        <a:t>Finite-volume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Icosahedral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HEVI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C-grid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MPAS, ICON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349319"/>
                  </a:ext>
                </a:extLst>
              </a:tr>
              <a:tr h="417568">
                <a:tc>
                  <a:txBody>
                    <a:bodyPr/>
                    <a:lstStyle/>
                    <a:p>
                      <a:r>
                        <a:rPr lang="en-US" sz="1800" dirty="0"/>
                        <a:t>Finite-element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Cube-sphere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SISL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C-grid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LFRiC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856624"/>
                  </a:ext>
                </a:extLst>
              </a:tr>
              <a:tr h="559851">
                <a:tc>
                  <a:txBody>
                    <a:bodyPr/>
                    <a:lstStyle/>
                    <a:p>
                      <a:r>
                        <a:rPr lang="en-US" sz="1800" dirty="0"/>
                        <a:t>Spectral-element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Cube-sphere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HEVI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No staggering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NUMA, Neptune, KIM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278694"/>
                  </a:ext>
                </a:extLst>
              </a:tr>
              <a:tr h="417568">
                <a:tc>
                  <a:txBody>
                    <a:bodyPr/>
                    <a:lstStyle/>
                    <a:p>
                      <a:r>
                        <a:rPr lang="en-US" sz="1800" dirty="0"/>
                        <a:t>Spectral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Polar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HEVI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No staggering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IFS, GFS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32375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5AD85-3EDA-D24C-AB23-0E43AE0CD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A6A71A-F0BA-BA40-92FF-450B490A3BEC}"/>
              </a:ext>
            </a:extLst>
          </p:cNvPr>
          <p:cNvSpPr txBox="1"/>
          <p:nvPr/>
        </p:nvSpPr>
        <p:spPr>
          <a:xfrm>
            <a:off x="1756584" y="5807807"/>
            <a:ext cx="8394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G.Mengaldo</a:t>
            </a:r>
            <a:r>
              <a:rPr lang="en-US" sz="1600" dirty="0"/>
              <a:t>, </a:t>
            </a:r>
            <a:r>
              <a:rPr lang="en-US" sz="1600" dirty="0" err="1"/>
              <a:t>et.al.,Current</a:t>
            </a:r>
            <a:r>
              <a:rPr lang="en-US" sz="1600" dirty="0"/>
              <a:t> and Emerging Time-integration Strategies in Global Numerical Weather </a:t>
            </a:r>
          </a:p>
          <a:p>
            <a:r>
              <a:rPr lang="en-US" sz="1600" dirty="0"/>
              <a:t>and Climate Prediction, https://</a:t>
            </a:r>
            <a:r>
              <a:rPr lang="en-US" sz="1600" dirty="0" err="1"/>
              <a:t>doi.org</a:t>
            </a:r>
            <a:r>
              <a:rPr lang="en-US" sz="1600" dirty="0"/>
              <a:t>/10.1007/s11831-018-9261-8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0D51B3-5D79-BE42-BF09-1B1E51026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46D95A5-5DFF-0B4B-9496-1DD040F8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378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853E1-CA93-4746-B5D4-0F14BBFE1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HPC &amp; NWP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D1BD8-DAF2-AF4B-9B1D-3A4CF104D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35" y="4594558"/>
            <a:ext cx="3887076" cy="10125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/>
              <a:t>John von Neumann posing with the ENIAC computer, 1946 </a:t>
            </a:r>
          </a:p>
          <a:p>
            <a:pPr marL="0" indent="0">
              <a:buNone/>
            </a:pPr>
            <a:r>
              <a:rPr lang="en-US" sz="1400" i="1" dirty="0"/>
              <a:t>       photo courtesy of NOAA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3EE2F-0E90-9C40-893C-3F3ED8130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10" y="1657438"/>
            <a:ext cx="3887076" cy="284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5FCFC5-ACBA-3641-81E6-272616C6ED1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691" y="1010127"/>
            <a:ext cx="6824166" cy="53859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3FB796-7985-3E47-A551-7F2E4F9F4000}"/>
              </a:ext>
            </a:extLst>
          </p:cNvPr>
          <p:cNvSpPr txBox="1"/>
          <p:nvPr/>
        </p:nvSpPr>
        <p:spPr>
          <a:xfrm>
            <a:off x="5257799" y="5724884"/>
            <a:ext cx="6641058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Resolution (KM):		300	   100        60         30       15</a:t>
            </a:r>
          </a:p>
          <a:p>
            <a:r>
              <a:rPr lang="en-US" b="1" dirty="0">
                <a:solidFill>
                  <a:srgbClr val="FF0000"/>
                </a:solidFill>
              </a:rPr>
              <a:t>CPUs::                2  		  4	    10        100     1000     10000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A189E2-A9B4-954C-85EE-85B62C6A9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9DFC0BB-721F-FF41-AC76-394D037DA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9091B26-EFCE-C941-8FE2-2C355F148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797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B5057D-F95B-5B47-9890-B1626A089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782" y="1002779"/>
            <a:ext cx="3165992" cy="30018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8322AE-F2EF-E947-AE7E-C58A44051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08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Dwarf Development with </a:t>
            </a:r>
            <a:r>
              <a:rPr lang="en-US" dirty="0" err="1"/>
              <a:t>GeoFLOW</a:t>
            </a:r>
            <a:br>
              <a:rPr lang="en-US" dirty="0"/>
            </a:br>
            <a:r>
              <a:rPr lang="en-US" sz="2600" dirty="0"/>
              <a:t>Duane Rosenberg, Bryan Flynt, NOAA ESRL, 2018-2019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B9466-B1DA-D04E-ADD9-BB51F5320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38" y="1595092"/>
            <a:ext cx="8293800" cy="2221707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err="1"/>
              <a:t>GeoFLOW</a:t>
            </a:r>
            <a:r>
              <a:rPr lang="en-US" sz="2600" dirty="0"/>
              <a:t> is an application framework to simplify dwarf development in order to evaluate </a:t>
            </a:r>
            <a:r>
              <a:rPr lang="en-US" sz="2600" b="1" dirty="0"/>
              <a:t>computational efficiency vs scientific accuracy</a:t>
            </a:r>
            <a:r>
              <a:rPr lang="en-US" sz="2600" dirty="0"/>
              <a:t> of various approaches</a:t>
            </a:r>
          </a:p>
          <a:p>
            <a:r>
              <a:rPr lang="en-US" sz="2600" dirty="0"/>
              <a:t>C++ objects to define communications, grid, discretization &amp; time-stepping operators</a:t>
            </a:r>
          </a:p>
          <a:p>
            <a:r>
              <a:rPr lang="en-US" sz="2600" dirty="0"/>
              <a:t>Evaluate for 1-3KM global resolution on CPU, GPU, ARM, …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869F717-5808-894C-BDA2-54C544A3BEC7}"/>
              </a:ext>
            </a:extLst>
          </p:cNvPr>
          <p:cNvSpPr txBox="1">
            <a:spLocks noChangeArrowheads="1"/>
          </p:cNvSpPr>
          <p:nvPr/>
        </p:nvSpPr>
        <p:spPr>
          <a:xfrm>
            <a:off x="8152638" y="812868"/>
            <a:ext cx="4008437" cy="4258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45000"/>
              <a:buFont typeface="Wingdings" pitchFamily="2" charset="2"/>
              <a:buChar char="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endParaRPr lang="en-US" altLang="en-US" sz="2100" dirty="0"/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8CE2CC53-B883-9840-8A6A-22A0A68F9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96" y="3807656"/>
            <a:ext cx="8075142" cy="2585085"/>
          </a:xfrm>
          <a:prstGeom prst="rect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numCol="2" spcCol="0"/>
          <a:lstStyle>
            <a:lvl1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2950" indent="-28575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marL="16002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marL="20574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u="sng" dirty="0">
                <a:solidFill>
                  <a:srgbClr val="0000FF"/>
                </a:solidFill>
              </a:rPr>
              <a:t>Icosahedral Finite Volume (IFV)</a:t>
            </a:r>
          </a:p>
          <a:p>
            <a:pPr marL="342900" indent="-341313">
              <a:buSzPct val="45000"/>
              <a:buFont typeface="Wingdings" pitchFamily="2" charset="2"/>
              <a:buChar char="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altLang="en-US" sz="2000" dirty="0"/>
              <a:t>Low order/low accuracy</a:t>
            </a:r>
          </a:p>
          <a:p>
            <a:pPr marL="342900" indent="-341313">
              <a:buSzPct val="45000"/>
              <a:buFont typeface="Wingdings" pitchFamily="2" charset="2"/>
              <a:buChar char="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altLang="en-US" sz="2000" dirty="0"/>
              <a:t>2D, 3D control volumes</a:t>
            </a:r>
          </a:p>
          <a:p>
            <a:pPr marL="342900" indent="-341313">
              <a:buSzPct val="45000"/>
              <a:buFont typeface="Wingdings" pitchFamily="2" charset="2"/>
              <a:buChar char="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altLang="en-US" sz="2000" dirty="0"/>
              <a:t>Icosahedral grid</a:t>
            </a:r>
          </a:p>
          <a:p>
            <a:pPr marL="342900" indent="-341313">
              <a:buSzPct val="45000"/>
              <a:buFont typeface="Wingdings" pitchFamily="2" charset="2"/>
              <a:buChar char="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altLang="en-US" sz="2000" dirty="0"/>
              <a:t>Deep communication</a:t>
            </a:r>
          </a:p>
          <a:p>
            <a:pPr marL="342900" indent="-341313">
              <a:buSzPct val="45000"/>
              <a:buFont typeface="Wingdings" pitchFamily="2" charset="2"/>
              <a:buChar char="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altLang="en-US" sz="2000" dirty="0"/>
              <a:t>staggered (Arakawa) centering</a:t>
            </a:r>
          </a:p>
          <a:p>
            <a:pPr marL="342900" indent="-341313">
              <a:buSzPct val="45000"/>
              <a:buFont typeface="Wingdings" pitchFamily="2" charset="2"/>
              <a:buChar char="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altLang="en-US" sz="2000" dirty="0"/>
              <a:t>Explicit time step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dirty="0">
              <a:solidFill>
                <a:srgbClr val="0000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u="sng" dirty="0">
                <a:solidFill>
                  <a:srgbClr val="0000FF"/>
                </a:solidFill>
              </a:rPr>
              <a:t>Spectral Element (CG, DG)</a:t>
            </a:r>
          </a:p>
          <a:p>
            <a:pPr>
              <a:buSzPct val="45000"/>
              <a:buFont typeface="Wingdings" pitchFamily="2" charset="2"/>
              <a:buChar char="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altLang="en-US" sz="2000" dirty="0"/>
              <a:t>   High order/high accuracy</a:t>
            </a:r>
          </a:p>
          <a:p>
            <a:pPr>
              <a:buSzPct val="45000"/>
              <a:buFont typeface="Wingdings" pitchFamily="2" charset="2"/>
              <a:buChar char="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altLang="en-US" sz="2000" dirty="0"/>
              <a:t>   2D, 3D elements</a:t>
            </a:r>
          </a:p>
          <a:p>
            <a:pPr>
              <a:buSzPct val="45000"/>
              <a:buFont typeface="Wingdings" pitchFamily="2" charset="2"/>
              <a:buChar char="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altLang="en-US" sz="2000" dirty="0"/>
              <a:t>   Cube-sphere grid</a:t>
            </a:r>
          </a:p>
          <a:p>
            <a:pPr>
              <a:buSzPct val="45000"/>
              <a:buFont typeface="Wingdings" pitchFamily="2" charset="2"/>
              <a:buChar char="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altLang="en-US" sz="2000" dirty="0"/>
              <a:t>   Shallow communication</a:t>
            </a:r>
          </a:p>
          <a:p>
            <a:pPr>
              <a:buSzPct val="45000"/>
              <a:buFont typeface="Wingdings" pitchFamily="2" charset="2"/>
              <a:buChar char="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altLang="en-US" sz="2000" dirty="0"/>
              <a:t>   Un-staggered centering</a:t>
            </a:r>
          </a:p>
          <a:p>
            <a:pPr>
              <a:buSzPct val="45000"/>
              <a:buFont typeface="Wingdings" pitchFamily="2" charset="2"/>
              <a:buChar char="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altLang="en-US" sz="2000" dirty="0"/>
              <a:t>   Explicit &amp; semi-implicit time step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31B67A-27C1-8740-9B90-8F6764F72D16}"/>
              </a:ext>
            </a:extLst>
          </p:cNvPr>
          <p:cNvSpPr txBox="1"/>
          <p:nvPr/>
        </p:nvSpPr>
        <p:spPr>
          <a:xfrm>
            <a:off x="8833788" y="4089807"/>
            <a:ext cx="2813975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Focus Areas</a:t>
            </a:r>
          </a:p>
          <a:p>
            <a:pPr lvl="1"/>
            <a:r>
              <a:rPr lang="en-US" sz="3200" dirty="0"/>
              <a:t>Advection</a:t>
            </a:r>
          </a:p>
          <a:p>
            <a:pPr lvl="1"/>
            <a:r>
              <a:rPr lang="en-US" sz="3200" dirty="0"/>
              <a:t>+ Convection</a:t>
            </a:r>
          </a:p>
          <a:p>
            <a:pPr lvl="1"/>
            <a:r>
              <a:rPr lang="en-US" sz="3200" dirty="0"/>
              <a:t>+ Radiation</a:t>
            </a:r>
          </a:p>
          <a:p>
            <a:pPr lvl="1"/>
            <a:r>
              <a:rPr lang="en-US" sz="3200" dirty="0"/>
              <a:t>+ …</a:t>
            </a: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F89F3-9F0B-5140-A0F6-E95A9CCE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30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E9739B-9C70-1C4B-A500-254CD7E2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8F2734-85AE-3D44-9E71-FB5D01C85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022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807A14-7665-7940-8CE6-CAB03E28E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7899" y="511380"/>
            <a:ext cx="9810616" cy="5748409"/>
          </a:xfr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DC325C-CA32-D742-94F0-CA4443826F1E}"/>
              </a:ext>
            </a:extLst>
          </p:cNvPr>
          <p:cNvSpPr txBox="1"/>
          <p:nvPr/>
        </p:nvSpPr>
        <p:spPr>
          <a:xfrm>
            <a:off x="6528858" y="6100958"/>
            <a:ext cx="45996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P. Bauer, ECMWF ESCAPE Project Briefing, 2017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BA55282-29B7-454E-A6F4-8A756F837DB3}"/>
              </a:ext>
            </a:extLst>
          </p:cNvPr>
          <p:cNvSpPr/>
          <p:nvPr/>
        </p:nvSpPr>
        <p:spPr>
          <a:xfrm>
            <a:off x="4770783" y="4240350"/>
            <a:ext cx="2385391" cy="13255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2B4B0B1-E95F-B84D-804A-5A359E5AAA8C}"/>
              </a:ext>
            </a:extLst>
          </p:cNvPr>
          <p:cNvCxnSpPr>
            <a:cxnSpLocks/>
          </p:cNvCxnSpPr>
          <p:nvPr/>
        </p:nvCxnSpPr>
        <p:spPr>
          <a:xfrm flipH="1">
            <a:off x="6096000" y="1133061"/>
            <a:ext cx="1378226" cy="3107289"/>
          </a:xfrm>
          <a:prstGeom prst="straightConnector1">
            <a:avLst/>
          </a:prstGeom>
          <a:ln w="63500">
            <a:solidFill>
              <a:srgbClr val="FF0000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52399-AE08-894F-846E-8FBF12D7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31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66C64FB-AC0D-EF41-93CA-CBF7FE6D1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B8994AE-A9F4-384E-A1B1-82FABF33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112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A8899E-922D-4F4F-AD0D-CA0178E80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18" y="-31840"/>
            <a:ext cx="11396825" cy="1763585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Shallow Water Dwarf: A-grid versus C-grid staggering</a:t>
            </a:r>
            <a:br>
              <a:rPr lang="en-US" dirty="0"/>
            </a:br>
            <a:r>
              <a:rPr lang="en-US" sz="2600" dirty="0" err="1"/>
              <a:t>Yonggang</a:t>
            </a:r>
            <a:r>
              <a:rPr lang="en-US" sz="2600" dirty="0"/>
              <a:t> Yu, Ning Wang, Jacques </a:t>
            </a:r>
            <a:r>
              <a:rPr lang="en-US" sz="2600" dirty="0" err="1"/>
              <a:t>Middlecoff</a:t>
            </a:r>
            <a:r>
              <a:rPr lang="en-US" sz="2600" dirty="0"/>
              <a:t>, NOAA ESRL, 2018-2019</a:t>
            </a:r>
            <a:endParaRPr lang="en-US" sz="32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267243-6B22-E541-B470-AFF2BD317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37" y="2306171"/>
            <a:ext cx="5275229" cy="4200011"/>
          </a:xfrm>
        </p:spPr>
        <p:txBody>
          <a:bodyPr>
            <a:normAutofit/>
          </a:bodyPr>
          <a:lstStyle/>
          <a:p>
            <a:r>
              <a:rPr lang="en-US" sz="2400" dirty="0"/>
              <a:t>Develop shallow water model for A-grid and C-grid with identical design, grid construction, optimizations, …</a:t>
            </a:r>
          </a:p>
          <a:p>
            <a:r>
              <a:rPr lang="en-US" sz="2400" dirty="0"/>
              <a:t>Replicate published dynamical core idealized test results for A-grid (NICAM), C-grid (MPAS)</a:t>
            </a:r>
          </a:p>
          <a:p>
            <a:r>
              <a:rPr lang="en-US" sz="2400" dirty="0"/>
              <a:t>OpenMP, </a:t>
            </a:r>
            <a:r>
              <a:rPr lang="en-US" sz="2400" dirty="0" err="1"/>
              <a:t>OpenACC</a:t>
            </a:r>
            <a:r>
              <a:rPr lang="en-US" sz="2400" dirty="0"/>
              <a:t>, MPI parallelization</a:t>
            </a:r>
          </a:p>
          <a:p>
            <a:r>
              <a:rPr lang="en-US" sz="2400" dirty="0"/>
              <a:t>Performance &amp; scaling comparison at 1-3 KM resolution</a:t>
            </a:r>
          </a:p>
          <a:p>
            <a:pPr lvl="1"/>
            <a:r>
              <a:rPr lang="en-US" sz="2000" dirty="0"/>
              <a:t> CPU, GPU, …</a:t>
            </a:r>
            <a:endParaRPr lang="en-US" sz="1600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BB79B8A-41FC-D54F-94EA-7F7641CC9AAC}"/>
              </a:ext>
            </a:extLst>
          </p:cNvPr>
          <p:cNvGrpSpPr/>
          <p:nvPr/>
        </p:nvGrpSpPr>
        <p:grpSpPr>
          <a:xfrm>
            <a:off x="6147880" y="2177070"/>
            <a:ext cx="5876995" cy="2657795"/>
            <a:chOff x="5210087" y="1866839"/>
            <a:chExt cx="5876995" cy="265779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D03E9B0-B20D-0E4B-9189-E3A095437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82232" y="2410060"/>
              <a:ext cx="2062112" cy="191960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733CBD4-0C23-4247-A6B5-AC3B5558F611}"/>
                </a:ext>
              </a:extLst>
            </p:cNvPr>
            <p:cNvSpPr txBox="1"/>
            <p:nvPr/>
          </p:nvSpPr>
          <p:spPr>
            <a:xfrm>
              <a:off x="6791947" y="1866839"/>
              <a:ext cx="38744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A-grid                                           C-grid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D8E7868-D01E-5343-A299-533C43ED9A12}"/>
                </a:ext>
              </a:extLst>
            </p:cNvPr>
            <p:cNvSpPr/>
            <p:nvPr/>
          </p:nvSpPr>
          <p:spPr>
            <a:xfrm>
              <a:off x="7541029" y="3065345"/>
              <a:ext cx="103694" cy="10255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0FCC9FB-EA53-A549-B0F6-9FE25898FBC4}"/>
                </a:ext>
              </a:extLst>
            </p:cNvPr>
            <p:cNvSpPr/>
            <p:nvPr/>
          </p:nvSpPr>
          <p:spPr>
            <a:xfrm>
              <a:off x="6571639" y="3632525"/>
              <a:ext cx="103694" cy="10255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3CD5B2A-DF4B-EF43-9B8B-52F945C75E5B}"/>
                </a:ext>
              </a:extLst>
            </p:cNvPr>
            <p:cNvSpPr/>
            <p:nvPr/>
          </p:nvSpPr>
          <p:spPr>
            <a:xfrm>
              <a:off x="7072833" y="3341864"/>
              <a:ext cx="103694" cy="10255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BB4DFA0-C0E4-8745-82B0-0EE969EDB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24970" y="2326790"/>
              <a:ext cx="2062112" cy="1919608"/>
            </a:xfrm>
            <a:prstGeom prst="rect">
              <a:avLst/>
            </a:prstGeom>
          </p:spPr>
        </p:pic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4260520-D062-0942-91A5-46ECE56AEFDA}"/>
                </a:ext>
              </a:extLst>
            </p:cNvPr>
            <p:cNvSpPr/>
            <p:nvPr/>
          </p:nvSpPr>
          <p:spPr>
            <a:xfrm>
              <a:off x="10483767" y="2982075"/>
              <a:ext cx="103694" cy="10255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34D7B29-85ED-5A45-B095-E31919A89D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29161" y="2410060"/>
              <a:ext cx="2280932" cy="1292597"/>
            </a:xfrm>
            <a:prstGeom prst="line">
              <a:avLst/>
            </a:prstGeom>
            <a:ln w="158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CFE4309-FF4B-DC4B-862D-F73917E61CD4}"/>
                </a:ext>
              </a:extLst>
            </p:cNvPr>
            <p:cNvSpPr/>
            <p:nvPr/>
          </p:nvSpPr>
          <p:spPr>
            <a:xfrm>
              <a:off x="9514377" y="3568109"/>
              <a:ext cx="103694" cy="10255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238A1DC-24E9-3847-AC89-E7EF0B94B4EE}"/>
                </a:ext>
              </a:extLst>
            </p:cNvPr>
            <p:cNvSpPr/>
            <p:nvPr/>
          </p:nvSpPr>
          <p:spPr>
            <a:xfrm>
              <a:off x="10015571" y="3258594"/>
              <a:ext cx="103694" cy="10255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5E6073D-7685-154F-81D2-4816B4BF1517}"/>
                </a:ext>
              </a:extLst>
            </p:cNvPr>
            <p:cNvSpPr txBox="1"/>
            <p:nvPr/>
          </p:nvSpPr>
          <p:spPr>
            <a:xfrm rot="19800000">
              <a:off x="5210087" y="3569269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domain: 2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16A4637-89A4-804B-97B9-534D8C2200A2}"/>
                </a:ext>
              </a:extLst>
            </p:cNvPr>
            <p:cNvSpPr txBox="1"/>
            <p:nvPr/>
          </p:nvSpPr>
          <p:spPr>
            <a:xfrm rot="19800000">
              <a:off x="5551023" y="4155302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domain: 1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078BD8A-F5D7-4F41-BE32-9EE249A808AB}"/>
                </a:ext>
              </a:extLst>
            </p:cNvPr>
            <p:cNvSpPr txBox="1"/>
            <p:nvPr/>
          </p:nvSpPr>
          <p:spPr>
            <a:xfrm>
              <a:off x="7464049" y="3117320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E1</a:t>
              </a:r>
              <a:endParaRPr lang="en-US" b="1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3BC31B6-3D73-BB4B-A41A-805A543267CC}"/>
                </a:ext>
              </a:extLst>
            </p:cNvPr>
            <p:cNvSpPr txBox="1"/>
            <p:nvPr/>
          </p:nvSpPr>
          <p:spPr>
            <a:xfrm>
              <a:off x="6977345" y="3400133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E2</a:t>
              </a:r>
              <a:endParaRPr lang="en-US" sz="1600" b="1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AC9A530-D8B7-5446-BE01-532DDBF2CC57}"/>
                </a:ext>
              </a:extLst>
            </p:cNvPr>
            <p:cNvSpPr txBox="1"/>
            <p:nvPr/>
          </p:nvSpPr>
          <p:spPr>
            <a:xfrm>
              <a:off x="6474333" y="3670024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E3</a:t>
              </a:r>
              <a:endParaRPr lang="en-US" b="1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220A372-B2ED-7548-B007-C2E74A6458A7}"/>
                </a:ext>
              </a:extLst>
            </p:cNvPr>
            <p:cNvSpPr txBox="1"/>
            <p:nvPr/>
          </p:nvSpPr>
          <p:spPr>
            <a:xfrm>
              <a:off x="10402251" y="2709863"/>
              <a:ext cx="3353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S1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FBA7D2F-EF1B-4E4F-A01B-09B6AF218791}"/>
                </a:ext>
              </a:extLst>
            </p:cNvPr>
            <p:cNvSpPr txBox="1"/>
            <p:nvPr/>
          </p:nvSpPr>
          <p:spPr>
            <a:xfrm>
              <a:off x="10205857" y="2805701"/>
              <a:ext cx="3353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S2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49228B6-CBD4-484D-AE8A-18688B06EB82}"/>
                </a:ext>
              </a:extLst>
            </p:cNvPr>
            <p:cNvSpPr txBox="1"/>
            <p:nvPr/>
          </p:nvSpPr>
          <p:spPr>
            <a:xfrm>
              <a:off x="10206208" y="2998672"/>
              <a:ext cx="3353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S3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508CAC7-D982-0F4B-ABF1-2C68086B5908}"/>
                </a:ext>
              </a:extLst>
            </p:cNvPr>
            <p:cNvSpPr txBox="1"/>
            <p:nvPr/>
          </p:nvSpPr>
          <p:spPr>
            <a:xfrm>
              <a:off x="9698381" y="3090078"/>
              <a:ext cx="3353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S2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ED645D5-CCA5-DF4B-9B9E-427F1C1CFFC3}"/>
                </a:ext>
              </a:extLst>
            </p:cNvPr>
            <p:cNvSpPr txBox="1"/>
            <p:nvPr/>
          </p:nvSpPr>
          <p:spPr>
            <a:xfrm>
              <a:off x="9238036" y="3336748"/>
              <a:ext cx="3353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S2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2C28F2C-F793-2848-997C-14956F70896C}"/>
                </a:ext>
              </a:extLst>
            </p:cNvPr>
            <p:cNvSpPr txBox="1"/>
            <p:nvPr/>
          </p:nvSpPr>
          <p:spPr>
            <a:xfrm>
              <a:off x="9717584" y="3273622"/>
              <a:ext cx="3353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S3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86F6669-5D9E-E049-98F9-055C9FC9BB3A}"/>
                </a:ext>
              </a:extLst>
            </p:cNvPr>
            <p:cNvSpPr txBox="1"/>
            <p:nvPr/>
          </p:nvSpPr>
          <p:spPr>
            <a:xfrm>
              <a:off x="9217963" y="3537570"/>
              <a:ext cx="3353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S3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CDD00C4-A886-1F49-B030-6F2561DE66E7}"/>
                </a:ext>
              </a:extLst>
            </p:cNvPr>
            <p:cNvSpPr txBox="1"/>
            <p:nvPr/>
          </p:nvSpPr>
          <p:spPr>
            <a:xfrm>
              <a:off x="9894772" y="2975386"/>
              <a:ext cx="3353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S1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2BB9938-CE6D-AB43-9736-E538A2C572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08424" y="2845267"/>
              <a:ext cx="2280932" cy="1292597"/>
            </a:xfrm>
            <a:prstGeom prst="line">
              <a:avLst/>
            </a:prstGeom>
            <a:ln w="158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EC46A31-7D55-5649-9118-7748DD21E456}"/>
                </a:ext>
              </a:extLst>
            </p:cNvPr>
            <p:cNvSpPr txBox="1"/>
            <p:nvPr/>
          </p:nvSpPr>
          <p:spPr>
            <a:xfrm>
              <a:off x="9432862" y="3248765"/>
              <a:ext cx="3353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S1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90F0872-17FE-FB49-8331-F1A7EE3DCBC5}"/>
                </a:ext>
              </a:extLst>
            </p:cNvPr>
            <p:cNvSpPr txBox="1"/>
            <p:nvPr/>
          </p:nvSpPr>
          <p:spPr>
            <a:xfrm rot="19800000">
              <a:off x="8238907" y="3827097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domain: 1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3E678DD-DAFE-AC48-8D0C-585ED2E56297}"/>
                </a:ext>
              </a:extLst>
            </p:cNvPr>
            <p:cNvSpPr txBox="1"/>
            <p:nvPr/>
          </p:nvSpPr>
          <p:spPr>
            <a:xfrm rot="19800000">
              <a:off x="8096260" y="3222048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domain: 2</a:t>
              </a: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B74CCBF-55E2-B442-B5DC-CDCE79C63DB7}"/>
                </a:ext>
              </a:extLst>
            </p:cNvPr>
            <p:cNvSpPr/>
            <p:nvPr/>
          </p:nvSpPr>
          <p:spPr>
            <a:xfrm>
              <a:off x="10007714" y="3806920"/>
              <a:ext cx="103694" cy="10255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09B459D-7085-3F4A-8A93-6B15D84035DF}"/>
                </a:ext>
              </a:extLst>
            </p:cNvPr>
            <p:cNvSpPr/>
            <p:nvPr/>
          </p:nvSpPr>
          <p:spPr>
            <a:xfrm>
              <a:off x="10488482" y="3533544"/>
              <a:ext cx="103694" cy="10255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78B59FF-3FA5-2E45-8B4A-CB416BDFE1FA}"/>
                </a:ext>
              </a:extLst>
            </p:cNvPr>
            <p:cNvSpPr/>
            <p:nvPr/>
          </p:nvSpPr>
          <p:spPr>
            <a:xfrm>
              <a:off x="7064339" y="3889901"/>
              <a:ext cx="103694" cy="10255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44C89273-AE5C-5148-BFB4-41C883642B67}"/>
                </a:ext>
              </a:extLst>
            </p:cNvPr>
            <p:cNvSpPr/>
            <p:nvPr/>
          </p:nvSpPr>
          <p:spPr>
            <a:xfrm>
              <a:off x="7546680" y="3618090"/>
              <a:ext cx="103694" cy="10255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BD683B3-D6A3-AB46-A2D9-72218ABC36FC}"/>
              </a:ext>
            </a:extLst>
          </p:cNvPr>
          <p:cNvSpPr txBox="1"/>
          <p:nvPr/>
        </p:nvSpPr>
        <p:spPr>
          <a:xfrm>
            <a:off x="554650" y="1605469"/>
            <a:ext cx="7881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Evaluate performance, scaling and scientific accuracy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81F1B2-EEAF-AF44-B15A-3B1A61270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32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C9280-BFD8-974B-9797-A0F3BEDB3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D07FC-E84E-4540-8FDB-CAA5C1BE3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8435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C9CCDE8-F14E-D84C-B0DD-C7F86CE3FB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2751947"/>
              </p:ext>
            </p:extLst>
          </p:nvPr>
        </p:nvGraphicFramePr>
        <p:xfrm>
          <a:off x="4591877" y="357810"/>
          <a:ext cx="7272281" cy="6162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ADA2331-833F-9D43-85BF-5056B9848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356" y="554450"/>
            <a:ext cx="4780774" cy="109164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Scaling Patterns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AE62CC6-DB96-3441-A409-D2A7AABD9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356" y="1646097"/>
            <a:ext cx="3753677" cy="4351338"/>
          </a:xfrm>
        </p:spPr>
        <p:txBody>
          <a:bodyPr>
            <a:normAutofit/>
          </a:bodyPr>
          <a:lstStyle/>
          <a:p>
            <a:r>
              <a:rPr lang="en-US" sz="3200" dirty="0"/>
              <a:t>Computation</a:t>
            </a:r>
          </a:p>
          <a:p>
            <a:pPr lvl="1"/>
            <a:r>
              <a:rPr lang="en-US" sz="2800" dirty="0"/>
              <a:t>Good parallelism</a:t>
            </a:r>
          </a:p>
          <a:p>
            <a:pPr lvl="1"/>
            <a:r>
              <a:rPr lang="en-US" sz="2800" dirty="0"/>
              <a:t>Icosahedral grid</a:t>
            </a:r>
          </a:p>
          <a:p>
            <a:pPr lvl="1"/>
            <a:r>
              <a:rPr lang="en-US" sz="2800" dirty="0"/>
              <a:t>Efficient algorithm</a:t>
            </a:r>
          </a:p>
          <a:p>
            <a:r>
              <a:rPr lang="en-US" sz="3200" dirty="0"/>
              <a:t>Communications</a:t>
            </a:r>
          </a:p>
          <a:p>
            <a:pPr lvl="1"/>
            <a:r>
              <a:rPr lang="en-US" sz="2800" dirty="0"/>
              <a:t>Minimal frequency</a:t>
            </a:r>
          </a:p>
          <a:p>
            <a:pPr lvl="1"/>
            <a:r>
              <a:rPr lang="en-US" sz="2800" dirty="0"/>
              <a:t>Low data volume</a:t>
            </a:r>
          </a:p>
          <a:p>
            <a:pPr lvl="1"/>
            <a:r>
              <a:rPr lang="en-US" sz="2800" dirty="0"/>
              <a:t>Some overlapping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709704-78F1-6847-A5FB-5F12701CF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33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CCBF614-1A1C-E540-8AC3-15FB19C30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61BEC60-AC7C-9643-B202-80CA1911E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582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322AE-F2EF-E947-AE7E-C58A44051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Weather Prediction Models</a:t>
            </a:r>
            <a:br>
              <a:rPr lang="en-US" dirty="0"/>
            </a:br>
            <a:r>
              <a:rPr lang="en-US" sz="3200" dirty="0"/>
              <a:t>- physics -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B9466-B1DA-D04E-ADD9-BB51F5320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541" y="1285033"/>
            <a:ext cx="6349394" cy="5022637"/>
          </a:xfrm>
        </p:spPr>
        <p:txBody>
          <a:bodyPr>
            <a:normAutofit/>
          </a:bodyPr>
          <a:lstStyle/>
          <a:p>
            <a:r>
              <a:rPr lang="en-US" dirty="0"/>
              <a:t>2/3 of model source code </a:t>
            </a:r>
          </a:p>
          <a:p>
            <a:pPr lvl="1"/>
            <a:r>
              <a:rPr lang="en-US" dirty="0"/>
              <a:t>Convection, radiation micro-physics, surface &amp; boundary layers, gravity &amp; orographic wave drag</a:t>
            </a:r>
          </a:p>
          <a:p>
            <a:r>
              <a:rPr lang="en-US" dirty="0"/>
              <a:t>Computationally expensive, complex interactions</a:t>
            </a:r>
          </a:p>
          <a:p>
            <a:pPr lvl="1"/>
            <a:r>
              <a:rPr lang="en-US" dirty="0"/>
              <a:t>less parallelism than dynamics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Good potential for ML / DL  (~100X faster)</a:t>
            </a:r>
            <a:endParaRPr lang="en-US" dirty="0"/>
          </a:p>
          <a:p>
            <a:r>
              <a:rPr lang="en-US" dirty="0"/>
              <a:t>Combine physics &amp; dynamics</a:t>
            </a:r>
          </a:p>
          <a:p>
            <a:pPr lvl="1"/>
            <a:r>
              <a:rPr lang="en-US" dirty="0"/>
              <a:t>Radiation + dynamics</a:t>
            </a:r>
          </a:p>
          <a:p>
            <a:pPr lvl="1"/>
            <a:r>
              <a:rPr lang="en-US" dirty="0"/>
              <a:t>Convection + dynamics 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925B6D-659A-4347-9131-012710561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545" y="1285033"/>
            <a:ext cx="4430866" cy="2143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F3BF2B-AF7F-BB4D-BF10-2A9D17EB1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2" y="3207744"/>
            <a:ext cx="3085195" cy="1735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BA8186-FCC1-564A-9A51-BA5D4BAF8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7223" y="3057644"/>
            <a:ext cx="2106188" cy="3260983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184EDFE-BFAB-2A43-8180-4ACDA2610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34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E0A299F-4516-4848-B06F-06FD0F49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8F6BB37-A895-9A41-B7AB-0B5F2AD27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52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1DCA-B355-D242-992D-80BE9432B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8491"/>
            <a:ext cx="10515600" cy="1960631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#2 Improve Data Assimilation Performance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8D854-A677-254C-BBD6-66A7DAE97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35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8DA6812-A019-6D4B-91D5-6069FB2FF95B}"/>
              </a:ext>
            </a:extLst>
          </p:cNvPr>
          <p:cNvGrpSpPr/>
          <p:nvPr/>
        </p:nvGrpSpPr>
        <p:grpSpPr>
          <a:xfrm>
            <a:off x="8056959" y="3223768"/>
            <a:ext cx="3296841" cy="2586935"/>
            <a:chOff x="7812619" y="2870436"/>
            <a:chExt cx="3296841" cy="2586935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7199D43-1E57-8A4F-8DF5-0ECF999E78AF}"/>
                </a:ext>
              </a:extLst>
            </p:cNvPr>
            <p:cNvCxnSpPr/>
            <p:nvPr/>
          </p:nvCxnSpPr>
          <p:spPr>
            <a:xfrm flipV="1">
              <a:off x="9393302" y="2870436"/>
              <a:ext cx="0" cy="1659835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FF43094-145C-4A42-AB7A-F35B937AED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93302" y="4530270"/>
              <a:ext cx="1716157" cy="1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927715-479E-CE42-8040-CA6D0142E5D7}"/>
                </a:ext>
              </a:extLst>
            </p:cNvPr>
            <p:cNvSpPr txBox="1"/>
            <p:nvPr/>
          </p:nvSpPr>
          <p:spPr>
            <a:xfrm>
              <a:off x="9559484" y="4557485"/>
              <a:ext cx="15499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computational</a:t>
              </a:r>
            </a:p>
            <a:p>
              <a:pPr algn="ctr"/>
              <a:r>
                <a:rPr lang="en-US" dirty="0"/>
                <a:t>efficiency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7A0E53-C0F7-2F4D-A575-FD762250CD8D}"/>
                </a:ext>
              </a:extLst>
            </p:cNvPr>
            <p:cNvSpPr txBox="1"/>
            <p:nvPr/>
          </p:nvSpPr>
          <p:spPr>
            <a:xfrm>
              <a:off x="8382000" y="3301332"/>
              <a:ext cx="10113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scientific</a:t>
              </a:r>
            </a:p>
            <a:p>
              <a:pPr algn="ctr"/>
              <a:r>
                <a:rPr lang="en-US" dirty="0"/>
                <a:t>accuracy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C246735-65C7-6641-AA78-079654AD6B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10601" y="4530270"/>
              <a:ext cx="782700" cy="927101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99EC3F-9842-D44B-9716-6625AAEFB9B7}"/>
                </a:ext>
              </a:extLst>
            </p:cNvPr>
            <p:cNvSpPr txBox="1"/>
            <p:nvPr/>
          </p:nvSpPr>
          <p:spPr>
            <a:xfrm>
              <a:off x="7812619" y="4652175"/>
              <a:ext cx="10094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software</a:t>
              </a:r>
            </a:p>
            <a:p>
              <a:pPr algn="ctr"/>
              <a:r>
                <a:rPr lang="en-US" dirty="0"/>
                <a:t>design</a:t>
              </a:r>
            </a:p>
          </p:txBody>
        </p:sp>
      </p:grp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9FBD1D04-06AE-F84F-9F88-E498831EE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23017E-86EA-294E-A30B-ABA6A9532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0579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1"/>
          <p:cNvSpPr txBox="1">
            <a:spLocks noGrp="1"/>
          </p:cNvSpPr>
          <p:nvPr>
            <p:ph type="title"/>
          </p:nvPr>
        </p:nvSpPr>
        <p:spPr>
          <a:xfrm>
            <a:off x="259266" y="86837"/>
            <a:ext cx="11656776" cy="91855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>
              <a:defRPr sz="3600">
                <a:ln w="18415">
                  <a:solidFill>
                    <a:srgbClr val="FFFFFF"/>
                  </a:solidFill>
                </a:ln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J</a:t>
            </a:r>
            <a:r>
              <a:rPr lang="en-US" dirty="0"/>
              <a:t>oint Effort for Data Assimilation Integration (J</a:t>
            </a:r>
            <a:r>
              <a:rPr dirty="0"/>
              <a:t>EDI</a:t>
            </a:r>
            <a:r>
              <a:rPr lang="en-US" dirty="0"/>
              <a:t>)</a:t>
            </a:r>
            <a:endParaRPr dirty="0"/>
          </a:p>
        </p:txBody>
      </p:sp>
      <p:grpSp>
        <p:nvGrpSpPr>
          <p:cNvPr id="2" name="Group"/>
          <p:cNvGrpSpPr/>
          <p:nvPr/>
        </p:nvGrpSpPr>
        <p:grpSpPr>
          <a:xfrm>
            <a:off x="4331483" y="3028125"/>
            <a:ext cx="3512343" cy="1198601"/>
            <a:chOff x="0" y="0"/>
            <a:chExt cx="2634255" cy="1198599"/>
          </a:xfrm>
        </p:grpSpPr>
        <p:sp>
          <p:nvSpPr>
            <p:cNvPr id="130" name="Rounded Rectangle"/>
            <p:cNvSpPr/>
            <p:nvPr/>
          </p:nvSpPr>
          <p:spPr>
            <a:xfrm>
              <a:off x="0" y="0"/>
              <a:ext cx="2634256" cy="1198600"/>
            </a:xfrm>
            <a:prstGeom prst="roundRect">
              <a:avLst>
                <a:gd name="adj" fmla="val 16487"/>
              </a:avLst>
            </a:prstGeom>
            <a:blipFill rotWithShape="1">
              <a:blip r:embed="rId2"/>
              <a:srcRect/>
              <a:stretch>
                <a:fillRect/>
              </a:stretch>
            </a:blip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31" name="JEDI.png" descr="JEDI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777" y="135749"/>
              <a:ext cx="2298701" cy="927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" name="Group"/>
          <p:cNvGrpSpPr/>
          <p:nvPr/>
        </p:nvGrpSpPr>
        <p:grpSpPr>
          <a:xfrm>
            <a:off x="343892" y="1047427"/>
            <a:ext cx="3049147" cy="5523808"/>
            <a:chOff x="0" y="0"/>
            <a:chExt cx="2286858" cy="5523805"/>
          </a:xfrm>
        </p:grpSpPr>
        <p:grpSp>
          <p:nvGrpSpPr>
            <p:cNvPr id="4" name="Group"/>
            <p:cNvGrpSpPr/>
            <p:nvPr/>
          </p:nvGrpSpPr>
          <p:grpSpPr>
            <a:xfrm>
              <a:off x="0" y="0"/>
              <a:ext cx="2286858" cy="893159"/>
              <a:chOff x="0" y="0"/>
              <a:chExt cx="2286857" cy="893158"/>
            </a:xfrm>
          </p:grpSpPr>
          <p:sp>
            <p:nvSpPr>
              <p:cNvPr id="133" name="Rectangle"/>
              <p:cNvSpPr/>
              <p:nvPr/>
            </p:nvSpPr>
            <p:spPr>
              <a:xfrm>
                <a:off x="0" y="0"/>
                <a:ext cx="2286857" cy="893158"/>
              </a:xfrm>
              <a:prstGeom prst="rect">
                <a:avLst/>
              </a:prstGeom>
              <a:blipFill rotWithShape="1">
                <a:blip r:embed="rId4"/>
                <a:srcRect/>
                <a:stretch>
                  <a:fillRect/>
                </a:stretch>
              </a:blipFill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FV3 (GSI+GOES)…"/>
              <p:cNvSpPr txBox="1"/>
              <p:nvPr/>
            </p:nvSpPr>
            <p:spPr>
              <a:xfrm>
                <a:off x="335071" y="70659"/>
                <a:ext cx="1616713" cy="6463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algn="ctr">
                  <a:defRPr>
                    <a:latin typeface="Arial Black"/>
                    <a:ea typeface="Arial Black"/>
                    <a:cs typeface="Arial Black"/>
                    <a:sym typeface="Arial Black"/>
                  </a:defRPr>
                </a:pPr>
                <a:r>
                  <a:t>FV3 (GSI+GOES)</a:t>
                </a:r>
              </a:p>
              <a:p>
                <a:pPr algn="ctr">
                  <a:defRPr>
                    <a:latin typeface="Arial Black"/>
                    <a:ea typeface="Arial Black"/>
                    <a:cs typeface="Arial Black"/>
                    <a:sym typeface="Arial Black"/>
                  </a:defRPr>
                </a:pPr>
                <a:r>
                  <a:t>(NOAA/NASA)</a:t>
                </a:r>
              </a:p>
            </p:txBody>
          </p:sp>
        </p:grpSp>
        <p:grpSp>
          <p:nvGrpSpPr>
            <p:cNvPr id="5" name="Group"/>
            <p:cNvGrpSpPr/>
            <p:nvPr/>
          </p:nvGrpSpPr>
          <p:grpSpPr>
            <a:xfrm>
              <a:off x="0" y="978964"/>
              <a:ext cx="2286858" cy="893160"/>
              <a:chOff x="0" y="0"/>
              <a:chExt cx="2286857" cy="893158"/>
            </a:xfrm>
          </p:grpSpPr>
          <p:sp>
            <p:nvSpPr>
              <p:cNvPr id="136" name="Rectangle"/>
              <p:cNvSpPr/>
              <p:nvPr/>
            </p:nvSpPr>
            <p:spPr>
              <a:xfrm>
                <a:off x="0" y="0"/>
                <a:ext cx="2286857" cy="893158"/>
              </a:xfrm>
              <a:prstGeom prst="rect">
                <a:avLst/>
              </a:prstGeom>
              <a:blipFill rotWithShape="1">
                <a:blip r:embed="rId4"/>
                <a:srcRect/>
                <a:stretch>
                  <a:fillRect/>
                </a:stretch>
              </a:blipFill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MPAS…"/>
              <p:cNvSpPr txBox="1"/>
              <p:nvPr/>
            </p:nvSpPr>
            <p:spPr>
              <a:xfrm>
                <a:off x="767332" y="70658"/>
                <a:ext cx="752192" cy="6463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algn="ctr">
                  <a:defRPr>
                    <a:latin typeface="Arial Black"/>
                    <a:ea typeface="Arial Black"/>
                    <a:cs typeface="Arial Black"/>
                    <a:sym typeface="Arial Black"/>
                  </a:defRPr>
                </a:pPr>
                <a:r>
                  <a:rPr dirty="0"/>
                  <a:t>MPAS</a:t>
                </a:r>
              </a:p>
              <a:p>
                <a:pPr algn="ctr">
                  <a:defRPr>
                    <a:latin typeface="Arial Black"/>
                    <a:ea typeface="Arial Black"/>
                    <a:cs typeface="Arial Black"/>
                    <a:sym typeface="Arial Black"/>
                  </a:defRPr>
                </a:pPr>
                <a:r>
                  <a:rPr dirty="0"/>
                  <a:t>(NCAR)</a:t>
                </a:r>
              </a:p>
            </p:txBody>
          </p:sp>
        </p:grpSp>
        <p:grpSp>
          <p:nvGrpSpPr>
            <p:cNvPr id="6" name="Group"/>
            <p:cNvGrpSpPr/>
            <p:nvPr/>
          </p:nvGrpSpPr>
          <p:grpSpPr>
            <a:xfrm>
              <a:off x="0" y="1967858"/>
              <a:ext cx="2286858" cy="893160"/>
              <a:chOff x="0" y="0"/>
              <a:chExt cx="2286857" cy="893158"/>
            </a:xfrm>
          </p:grpSpPr>
          <p:sp>
            <p:nvSpPr>
              <p:cNvPr id="139" name="Rectangle"/>
              <p:cNvSpPr/>
              <p:nvPr/>
            </p:nvSpPr>
            <p:spPr>
              <a:xfrm>
                <a:off x="0" y="0"/>
                <a:ext cx="2286857" cy="893158"/>
              </a:xfrm>
              <a:prstGeom prst="rect">
                <a:avLst/>
              </a:prstGeom>
              <a:blipFill rotWithShape="1">
                <a:blip r:embed="rId4"/>
                <a:srcRect/>
                <a:stretch>
                  <a:fillRect/>
                </a:stretch>
              </a:blipFill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40" name="NEPTUNE…"/>
              <p:cNvSpPr txBox="1"/>
              <p:nvPr/>
            </p:nvSpPr>
            <p:spPr>
              <a:xfrm>
                <a:off x="642434" y="70658"/>
                <a:ext cx="1001988" cy="6463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algn="ctr">
                  <a:defRPr>
                    <a:latin typeface="Arial Black"/>
                    <a:ea typeface="Arial Black"/>
                    <a:cs typeface="Arial Black"/>
                    <a:sym typeface="Arial Black"/>
                  </a:defRPr>
                </a:pPr>
                <a:r>
                  <a:rPr dirty="0"/>
                  <a:t>NEPTUNE</a:t>
                </a:r>
              </a:p>
              <a:p>
                <a:pPr algn="ctr">
                  <a:defRPr>
                    <a:latin typeface="Arial Black"/>
                    <a:ea typeface="Arial Black"/>
                    <a:cs typeface="Arial Black"/>
                    <a:sym typeface="Arial Black"/>
                  </a:defRPr>
                </a:pPr>
                <a:r>
                  <a:rPr dirty="0"/>
                  <a:t>(NRL)</a:t>
                </a:r>
              </a:p>
            </p:txBody>
          </p:sp>
        </p:grpSp>
        <p:grpSp>
          <p:nvGrpSpPr>
            <p:cNvPr id="7" name="Group"/>
            <p:cNvGrpSpPr/>
            <p:nvPr/>
          </p:nvGrpSpPr>
          <p:grpSpPr>
            <a:xfrm>
              <a:off x="0" y="2967587"/>
              <a:ext cx="2286858" cy="893160"/>
              <a:chOff x="0" y="0"/>
              <a:chExt cx="2286857" cy="893158"/>
            </a:xfrm>
          </p:grpSpPr>
          <p:sp>
            <p:nvSpPr>
              <p:cNvPr id="142" name="Rectangle"/>
              <p:cNvSpPr/>
              <p:nvPr/>
            </p:nvSpPr>
            <p:spPr>
              <a:xfrm>
                <a:off x="0" y="0"/>
                <a:ext cx="2286857" cy="893158"/>
              </a:xfrm>
              <a:prstGeom prst="rect">
                <a:avLst/>
              </a:prstGeom>
              <a:blipFill rotWithShape="1">
                <a:blip r:embed="rId4"/>
                <a:srcRect/>
                <a:stretch>
                  <a:fillRect/>
                </a:stretch>
              </a:blipFill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43" name="LFRic…"/>
              <p:cNvSpPr txBox="1"/>
              <p:nvPr/>
            </p:nvSpPr>
            <p:spPr>
              <a:xfrm>
                <a:off x="743409" y="70658"/>
                <a:ext cx="800038" cy="6463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algn="ctr">
                  <a:defRPr>
                    <a:latin typeface="Arial Black"/>
                    <a:ea typeface="Arial Black"/>
                    <a:cs typeface="Arial Black"/>
                    <a:sym typeface="Arial Black"/>
                  </a:defRPr>
                </a:pPr>
                <a:r>
                  <a:rPr dirty="0" err="1"/>
                  <a:t>LFRic</a:t>
                </a:r>
                <a:endParaRPr dirty="0"/>
              </a:p>
              <a:p>
                <a:pPr algn="ctr">
                  <a:defRPr>
                    <a:latin typeface="Arial Black"/>
                    <a:ea typeface="Arial Black"/>
                    <a:cs typeface="Arial Black"/>
                    <a:sym typeface="Arial Black"/>
                  </a:defRPr>
                </a:pPr>
                <a:r>
                  <a:rPr dirty="0"/>
                  <a:t>(UKMO)</a:t>
                </a:r>
              </a:p>
            </p:txBody>
          </p:sp>
        </p:grpSp>
        <p:grpSp>
          <p:nvGrpSpPr>
            <p:cNvPr id="8" name="Group"/>
            <p:cNvGrpSpPr/>
            <p:nvPr/>
          </p:nvGrpSpPr>
          <p:grpSpPr>
            <a:xfrm>
              <a:off x="0" y="3968275"/>
              <a:ext cx="2286858" cy="893160"/>
              <a:chOff x="0" y="0"/>
              <a:chExt cx="2286857" cy="893158"/>
            </a:xfrm>
          </p:grpSpPr>
          <p:sp>
            <p:nvSpPr>
              <p:cNvPr id="145" name="Rectangle"/>
              <p:cNvSpPr/>
              <p:nvPr/>
            </p:nvSpPr>
            <p:spPr>
              <a:xfrm>
                <a:off x="0" y="0"/>
                <a:ext cx="2286857" cy="893158"/>
              </a:xfrm>
              <a:prstGeom prst="rect">
                <a:avLst/>
              </a:prstGeom>
              <a:blipFill rotWithShape="1">
                <a:blip r:embed="rId4"/>
                <a:srcRect/>
                <a:stretch>
                  <a:fillRect/>
                </a:stretch>
              </a:blipFill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46" name="MOM6…"/>
              <p:cNvSpPr txBox="1"/>
              <p:nvPr/>
            </p:nvSpPr>
            <p:spPr>
              <a:xfrm>
                <a:off x="422944" y="70658"/>
                <a:ext cx="1440969" cy="6463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algn="ctr">
                  <a:defRPr>
                    <a:latin typeface="Arial Black"/>
                    <a:ea typeface="Arial Black"/>
                    <a:cs typeface="Arial Black"/>
                    <a:sym typeface="Arial Black"/>
                  </a:defRPr>
                </a:pPr>
                <a:r>
                  <a:rPr dirty="0"/>
                  <a:t>MOM6</a:t>
                </a:r>
              </a:p>
              <a:p>
                <a:pPr algn="ctr">
                  <a:defRPr>
                    <a:latin typeface="Arial Black"/>
                    <a:ea typeface="Arial Black"/>
                    <a:cs typeface="Arial Black"/>
                    <a:sym typeface="Arial Black"/>
                  </a:defRPr>
                </a:pPr>
                <a:r>
                  <a:rPr dirty="0"/>
                  <a:t>(JCSDA/NOAA)</a:t>
                </a:r>
              </a:p>
            </p:txBody>
          </p:sp>
        </p:grpSp>
        <p:grpSp>
          <p:nvGrpSpPr>
            <p:cNvPr id="9" name="Group"/>
            <p:cNvGrpSpPr/>
            <p:nvPr/>
          </p:nvGrpSpPr>
          <p:grpSpPr>
            <a:xfrm>
              <a:off x="0" y="4960846"/>
              <a:ext cx="2286858" cy="562959"/>
              <a:chOff x="0" y="0"/>
              <a:chExt cx="2286857" cy="562958"/>
            </a:xfrm>
          </p:grpSpPr>
          <p:sp>
            <p:nvSpPr>
              <p:cNvPr id="148" name="Rectangle"/>
              <p:cNvSpPr/>
              <p:nvPr/>
            </p:nvSpPr>
            <p:spPr>
              <a:xfrm>
                <a:off x="0" y="0"/>
                <a:ext cx="2286857" cy="562958"/>
              </a:xfrm>
              <a:prstGeom prst="rect">
                <a:avLst/>
              </a:prstGeom>
              <a:blipFill rotWithShape="1">
                <a:blip r:embed="rId4"/>
                <a:srcRect/>
                <a:stretch>
                  <a:fillRect/>
                </a:stretch>
              </a:blipFill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49" name="…"/>
              <p:cNvSpPr txBox="1"/>
              <p:nvPr/>
            </p:nvSpPr>
            <p:spPr>
              <a:xfrm>
                <a:off x="1022243" y="39717"/>
                <a:ext cx="242372" cy="369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ctr">
                  <a:defRPr>
                    <a:latin typeface="Arial Black"/>
                    <a:ea typeface="Arial Black"/>
                    <a:cs typeface="Arial Black"/>
                    <a:sym typeface="Arial Black"/>
                  </a:defRPr>
                </a:lvl1pPr>
              </a:lstStyle>
              <a:p>
                <a:r>
                  <a:t>…</a:t>
                </a:r>
              </a:p>
            </p:txBody>
          </p:sp>
        </p:grpSp>
      </p:grpSp>
      <p:grpSp>
        <p:nvGrpSpPr>
          <p:cNvPr id="10" name="Group"/>
          <p:cNvGrpSpPr/>
          <p:nvPr/>
        </p:nvGrpSpPr>
        <p:grpSpPr>
          <a:xfrm>
            <a:off x="8663498" y="1047427"/>
            <a:ext cx="3049145" cy="893160"/>
            <a:chOff x="0" y="0"/>
            <a:chExt cx="2286857" cy="893158"/>
          </a:xfrm>
        </p:grpSpPr>
        <p:sp>
          <p:nvSpPr>
            <p:cNvPr id="152" name="Rectangle"/>
            <p:cNvSpPr/>
            <p:nvPr/>
          </p:nvSpPr>
          <p:spPr>
            <a:xfrm>
              <a:off x="0" y="0"/>
              <a:ext cx="2286857" cy="893158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25400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53" name="Radiosondes"/>
            <p:cNvSpPr txBox="1"/>
            <p:nvPr/>
          </p:nvSpPr>
          <p:spPr>
            <a:xfrm>
              <a:off x="502743" y="235760"/>
              <a:ext cx="1281371" cy="369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Radiosondes</a:t>
              </a:r>
            </a:p>
          </p:txBody>
        </p:sp>
      </p:grpSp>
      <p:grpSp>
        <p:nvGrpSpPr>
          <p:cNvPr id="11" name="Group"/>
          <p:cNvGrpSpPr/>
          <p:nvPr/>
        </p:nvGrpSpPr>
        <p:grpSpPr>
          <a:xfrm>
            <a:off x="8663498" y="2029162"/>
            <a:ext cx="3049145" cy="893160"/>
            <a:chOff x="0" y="0"/>
            <a:chExt cx="2286857" cy="893158"/>
          </a:xfrm>
        </p:grpSpPr>
        <p:sp>
          <p:nvSpPr>
            <p:cNvPr id="155" name="Rectangle"/>
            <p:cNvSpPr/>
            <p:nvPr/>
          </p:nvSpPr>
          <p:spPr>
            <a:xfrm>
              <a:off x="0" y="0"/>
              <a:ext cx="2286857" cy="893158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25400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56" name="Radiance…"/>
            <p:cNvSpPr txBox="1"/>
            <p:nvPr/>
          </p:nvSpPr>
          <p:spPr>
            <a:xfrm>
              <a:off x="661421" y="70659"/>
              <a:ext cx="964014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>
                  <a:latin typeface="Arial Black"/>
                  <a:ea typeface="Arial Black"/>
                  <a:cs typeface="Arial Black"/>
                  <a:sym typeface="Arial Black"/>
                </a:defRPr>
              </a:pPr>
              <a:r>
                <a:t>Radiance</a:t>
              </a:r>
            </a:p>
            <a:p>
              <a:pPr algn="ctr">
                <a:defRPr>
                  <a:latin typeface="Arial Black"/>
                  <a:ea typeface="Arial Black"/>
                  <a:cs typeface="Arial Black"/>
                  <a:sym typeface="Arial Black"/>
                </a:defRPr>
              </a:pPr>
              <a:r>
                <a:t>(AMSU-A)</a:t>
              </a:r>
            </a:p>
          </p:txBody>
        </p:sp>
      </p:grpSp>
      <p:grpSp>
        <p:nvGrpSpPr>
          <p:cNvPr id="12" name="Group"/>
          <p:cNvGrpSpPr/>
          <p:nvPr/>
        </p:nvGrpSpPr>
        <p:grpSpPr>
          <a:xfrm>
            <a:off x="8663498" y="3015284"/>
            <a:ext cx="3049145" cy="893160"/>
            <a:chOff x="0" y="0"/>
            <a:chExt cx="2286857" cy="893158"/>
          </a:xfrm>
        </p:grpSpPr>
        <p:sp>
          <p:nvSpPr>
            <p:cNvPr id="158" name="Rectangle"/>
            <p:cNvSpPr/>
            <p:nvPr/>
          </p:nvSpPr>
          <p:spPr>
            <a:xfrm>
              <a:off x="0" y="0"/>
              <a:ext cx="2286857" cy="893158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25400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59" name="Aircraft"/>
            <p:cNvSpPr txBox="1"/>
            <p:nvPr/>
          </p:nvSpPr>
          <p:spPr>
            <a:xfrm>
              <a:off x="740459" y="235760"/>
              <a:ext cx="805937" cy="369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Aircraft</a:t>
              </a:r>
            </a:p>
          </p:txBody>
        </p:sp>
      </p:grpSp>
      <p:grpSp>
        <p:nvGrpSpPr>
          <p:cNvPr id="13" name="Group"/>
          <p:cNvGrpSpPr/>
          <p:nvPr/>
        </p:nvGrpSpPr>
        <p:grpSpPr>
          <a:xfrm>
            <a:off x="8663498" y="4015015"/>
            <a:ext cx="3049145" cy="893160"/>
            <a:chOff x="0" y="0"/>
            <a:chExt cx="2286857" cy="893158"/>
          </a:xfrm>
        </p:grpSpPr>
        <p:sp>
          <p:nvSpPr>
            <p:cNvPr id="161" name="Rectangle"/>
            <p:cNvSpPr/>
            <p:nvPr/>
          </p:nvSpPr>
          <p:spPr>
            <a:xfrm>
              <a:off x="0" y="0"/>
              <a:ext cx="2286857" cy="893158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25400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62" name="Aerosols…"/>
            <p:cNvSpPr txBox="1"/>
            <p:nvPr/>
          </p:nvSpPr>
          <p:spPr>
            <a:xfrm>
              <a:off x="689064" y="70659"/>
              <a:ext cx="908729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>
                  <a:latin typeface="Arial Black"/>
                  <a:ea typeface="Arial Black"/>
                  <a:cs typeface="Arial Black"/>
                  <a:sym typeface="Arial Black"/>
                </a:defRPr>
              </a:pPr>
              <a:r>
                <a:t>Aerosols</a:t>
              </a:r>
            </a:p>
            <a:p>
              <a:pPr algn="ctr">
                <a:defRPr>
                  <a:latin typeface="Arial Black"/>
                  <a:ea typeface="Arial Black"/>
                  <a:cs typeface="Arial Black"/>
                  <a:sym typeface="Arial Black"/>
                </a:defRPr>
              </a:pPr>
              <a:r>
                <a:t>(AOD)</a:t>
              </a:r>
            </a:p>
          </p:txBody>
        </p:sp>
      </p:grpSp>
      <p:grpSp>
        <p:nvGrpSpPr>
          <p:cNvPr id="14" name="Group"/>
          <p:cNvGrpSpPr/>
          <p:nvPr/>
        </p:nvGrpSpPr>
        <p:grpSpPr>
          <a:xfrm>
            <a:off x="8663498" y="5015701"/>
            <a:ext cx="3049145" cy="893160"/>
            <a:chOff x="0" y="0"/>
            <a:chExt cx="2286857" cy="893158"/>
          </a:xfrm>
        </p:grpSpPr>
        <p:sp>
          <p:nvSpPr>
            <p:cNvPr id="164" name="Rectangle"/>
            <p:cNvSpPr/>
            <p:nvPr/>
          </p:nvSpPr>
          <p:spPr>
            <a:xfrm>
              <a:off x="0" y="0"/>
              <a:ext cx="2286857" cy="893158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25400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65" name="Sea Ice…"/>
            <p:cNvSpPr txBox="1"/>
            <p:nvPr/>
          </p:nvSpPr>
          <p:spPr>
            <a:xfrm>
              <a:off x="364437" y="70659"/>
              <a:ext cx="1557983" cy="584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>
                  <a:latin typeface="Arial Black"/>
                  <a:ea typeface="Arial Black"/>
                  <a:cs typeface="Arial Black"/>
                  <a:sym typeface="Arial Black"/>
                </a:defRPr>
              </a:pPr>
              <a:r>
                <a:t>Sea Ice</a:t>
              </a:r>
            </a:p>
            <a:p>
              <a:pPr algn="ctr">
                <a:defRPr sz="1400">
                  <a:latin typeface="Arial Black"/>
                  <a:ea typeface="Arial Black"/>
                  <a:cs typeface="Arial Black"/>
                  <a:sym typeface="Arial Black"/>
                </a:defRPr>
              </a:pPr>
              <a:r>
                <a:t>(fraction, thickness)</a:t>
              </a:r>
            </a:p>
          </p:txBody>
        </p:sp>
      </p:grpSp>
      <p:grpSp>
        <p:nvGrpSpPr>
          <p:cNvPr id="15" name="Group"/>
          <p:cNvGrpSpPr/>
          <p:nvPr/>
        </p:nvGrpSpPr>
        <p:grpSpPr>
          <a:xfrm>
            <a:off x="8663498" y="6008273"/>
            <a:ext cx="3049145" cy="562960"/>
            <a:chOff x="0" y="0"/>
            <a:chExt cx="2286857" cy="562958"/>
          </a:xfrm>
        </p:grpSpPr>
        <p:sp>
          <p:nvSpPr>
            <p:cNvPr id="167" name="Rectangle"/>
            <p:cNvSpPr/>
            <p:nvPr/>
          </p:nvSpPr>
          <p:spPr>
            <a:xfrm>
              <a:off x="0" y="0"/>
              <a:ext cx="2286857" cy="562958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25400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68" name="…"/>
            <p:cNvSpPr txBox="1"/>
            <p:nvPr/>
          </p:nvSpPr>
          <p:spPr>
            <a:xfrm>
              <a:off x="1022242" y="39717"/>
              <a:ext cx="242372" cy="369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…</a:t>
              </a:r>
            </a:p>
          </p:txBody>
        </p:sp>
      </p:grpSp>
      <p:sp>
        <p:nvSpPr>
          <p:cNvPr id="170" name="Line"/>
          <p:cNvSpPr/>
          <p:nvPr/>
        </p:nvSpPr>
        <p:spPr>
          <a:xfrm flipH="1" flipV="1">
            <a:off x="3395590" y="1518953"/>
            <a:ext cx="1055517" cy="1689753"/>
          </a:xfrm>
          <a:prstGeom prst="line">
            <a:avLst/>
          </a:prstGeom>
          <a:ln w="63500">
            <a:solidFill>
              <a:srgbClr val="00000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60957" tIns="60958" rIns="60957" bIns="60958"/>
          <a:lstStyle/>
          <a:p>
            <a:endParaRPr/>
          </a:p>
        </p:txBody>
      </p:sp>
      <p:sp>
        <p:nvSpPr>
          <p:cNvPr id="171" name="Line"/>
          <p:cNvSpPr/>
          <p:nvPr/>
        </p:nvSpPr>
        <p:spPr>
          <a:xfrm flipV="1">
            <a:off x="7617455" y="1480852"/>
            <a:ext cx="1055516" cy="1689753"/>
          </a:xfrm>
          <a:prstGeom prst="line">
            <a:avLst/>
          </a:prstGeom>
          <a:ln w="63500">
            <a:solidFill>
              <a:srgbClr val="00000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60957" tIns="60958" rIns="60957" bIns="60958"/>
          <a:lstStyle/>
          <a:p>
            <a:endParaRPr/>
          </a:p>
        </p:txBody>
      </p:sp>
      <p:sp>
        <p:nvSpPr>
          <p:cNvPr id="172" name="Line"/>
          <p:cNvSpPr/>
          <p:nvPr/>
        </p:nvSpPr>
        <p:spPr>
          <a:xfrm flipH="1" flipV="1">
            <a:off x="3395590" y="2417432"/>
            <a:ext cx="1055517" cy="1022040"/>
          </a:xfrm>
          <a:prstGeom prst="line">
            <a:avLst/>
          </a:prstGeom>
          <a:ln w="63500">
            <a:solidFill>
              <a:srgbClr val="00000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60957" tIns="60958" rIns="60957" bIns="60958"/>
          <a:lstStyle/>
          <a:p>
            <a:endParaRPr/>
          </a:p>
        </p:txBody>
      </p:sp>
      <p:sp>
        <p:nvSpPr>
          <p:cNvPr id="173" name="Line"/>
          <p:cNvSpPr/>
          <p:nvPr/>
        </p:nvSpPr>
        <p:spPr>
          <a:xfrm flipV="1">
            <a:off x="7617454" y="2444921"/>
            <a:ext cx="1055517" cy="1022039"/>
          </a:xfrm>
          <a:prstGeom prst="line">
            <a:avLst/>
          </a:prstGeom>
          <a:ln w="63500">
            <a:solidFill>
              <a:srgbClr val="00000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60957" tIns="60958" rIns="60957" bIns="60958"/>
          <a:lstStyle/>
          <a:p>
            <a:endParaRPr/>
          </a:p>
        </p:txBody>
      </p:sp>
      <p:sp>
        <p:nvSpPr>
          <p:cNvPr id="174" name="Line"/>
          <p:cNvSpPr/>
          <p:nvPr/>
        </p:nvSpPr>
        <p:spPr>
          <a:xfrm flipH="1">
            <a:off x="3395590" y="4146837"/>
            <a:ext cx="1055517" cy="2195820"/>
          </a:xfrm>
          <a:prstGeom prst="line">
            <a:avLst/>
          </a:prstGeom>
          <a:ln w="63500">
            <a:solidFill>
              <a:srgbClr val="00000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60957" tIns="60958" rIns="60957" bIns="60958"/>
          <a:lstStyle/>
          <a:p>
            <a:endParaRPr/>
          </a:p>
        </p:txBody>
      </p:sp>
      <p:sp>
        <p:nvSpPr>
          <p:cNvPr id="175" name="Line"/>
          <p:cNvSpPr/>
          <p:nvPr/>
        </p:nvSpPr>
        <p:spPr>
          <a:xfrm>
            <a:off x="7617452" y="4144717"/>
            <a:ext cx="1055517" cy="2195819"/>
          </a:xfrm>
          <a:prstGeom prst="line">
            <a:avLst/>
          </a:prstGeom>
          <a:ln w="63500">
            <a:solidFill>
              <a:srgbClr val="00000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60957" tIns="60958" rIns="60957" bIns="60958"/>
          <a:lstStyle/>
          <a:p>
            <a:endParaRPr/>
          </a:p>
        </p:txBody>
      </p:sp>
      <p:sp>
        <p:nvSpPr>
          <p:cNvPr id="176" name="Line"/>
          <p:cNvSpPr/>
          <p:nvPr/>
        </p:nvSpPr>
        <p:spPr>
          <a:xfrm flipH="1">
            <a:off x="3403435" y="3940782"/>
            <a:ext cx="1039827" cy="1508548"/>
          </a:xfrm>
          <a:prstGeom prst="line">
            <a:avLst/>
          </a:prstGeom>
          <a:ln w="63500">
            <a:solidFill>
              <a:srgbClr val="00000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60957" tIns="60958" rIns="60957" bIns="60958"/>
          <a:lstStyle/>
          <a:p>
            <a:endParaRPr/>
          </a:p>
        </p:txBody>
      </p:sp>
      <p:sp>
        <p:nvSpPr>
          <p:cNvPr id="177" name="Line"/>
          <p:cNvSpPr/>
          <p:nvPr/>
        </p:nvSpPr>
        <p:spPr>
          <a:xfrm>
            <a:off x="7625297" y="3984977"/>
            <a:ext cx="1039827" cy="1508548"/>
          </a:xfrm>
          <a:prstGeom prst="line">
            <a:avLst/>
          </a:prstGeom>
          <a:ln w="63500">
            <a:solidFill>
              <a:srgbClr val="00000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60957" tIns="60958" rIns="60957" bIns="60958"/>
          <a:lstStyle/>
          <a:p>
            <a:endParaRPr/>
          </a:p>
        </p:txBody>
      </p:sp>
      <p:sp>
        <p:nvSpPr>
          <p:cNvPr id="178" name="Line"/>
          <p:cNvSpPr/>
          <p:nvPr/>
        </p:nvSpPr>
        <p:spPr>
          <a:xfrm flipH="1">
            <a:off x="3399985" y="3819941"/>
            <a:ext cx="957963" cy="718472"/>
          </a:xfrm>
          <a:prstGeom prst="line">
            <a:avLst/>
          </a:prstGeom>
          <a:ln w="63500">
            <a:solidFill>
              <a:srgbClr val="00000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60957" tIns="60958" rIns="60957" bIns="60958"/>
          <a:lstStyle/>
          <a:p>
            <a:endParaRPr/>
          </a:p>
        </p:txBody>
      </p:sp>
      <p:sp>
        <p:nvSpPr>
          <p:cNvPr id="179" name="Line"/>
          <p:cNvSpPr/>
          <p:nvPr/>
        </p:nvSpPr>
        <p:spPr>
          <a:xfrm>
            <a:off x="7717033" y="3804152"/>
            <a:ext cx="957961" cy="718472"/>
          </a:xfrm>
          <a:prstGeom prst="line">
            <a:avLst/>
          </a:prstGeom>
          <a:ln w="63500">
            <a:solidFill>
              <a:srgbClr val="00000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60957" tIns="60958" rIns="60957" bIns="60958"/>
          <a:lstStyle/>
          <a:p>
            <a:endParaRPr/>
          </a:p>
        </p:txBody>
      </p:sp>
      <p:sp>
        <p:nvSpPr>
          <p:cNvPr id="180" name="Line"/>
          <p:cNvSpPr/>
          <p:nvPr/>
        </p:nvSpPr>
        <p:spPr>
          <a:xfrm flipH="1">
            <a:off x="3399986" y="3538448"/>
            <a:ext cx="924548" cy="1"/>
          </a:xfrm>
          <a:prstGeom prst="line">
            <a:avLst/>
          </a:prstGeom>
          <a:ln w="63500">
            <a:solidFill>
              <a:srgbClr val="00000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60957" tIns="60958" rIns="60957" bIns="60958"/>
          <a:lstStyle/>
          <a:p>
            <a:endParaRPr/>
          </a:p>
        </p:txBody>
      </p:sp>
      <p:sp>
        <p:nvSpPr>
          <p:cNvPr id="181" name="Line"/>
          <p:cNvSpPr/>
          <p:nvPr/>
        </p:nvSpPr>
        <p:spPr>
          <a:xfrm flipH="1">
            <a:off x="7750673" y="3536045"/>
            <a:ext cx="924548" cy="1"/>
          </a:xfrm>
          <a:prstGeom prst="line">
            <a:avLst/>
          </a:prstGeom>
          <a:ln w="63500">
            <a:solidFill>
              <a:srgbClr val="00000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60957" tIns="60958" rIns="60957" bIns="60958"/>
          <a:lstStyle/>
          <a:p>
            <a:endParaRPr/>
          </a:p>
        </p:txBody>
      </p:sp>
      <p:sp>
        <p:nvSpPr>
          <p:cNvPr id="182" name="A Next-Generation Unified…"/>
          <p:cNvSpPr txBox="1"/>
          <p:nvPr/>
        </p:nvSpPr>
        <p:spPr>
          <a:xfrm>
            <a:off x="4110781" y="1130424"/>
            <a:ext cx="3834974" cy="1600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8" rIns="60957" bIns="60958">
            <a:spAutoFit/>
          </a:bodyPr>
          <a:lstStyle/>
          <a:p>
            <a:pPr algn="ctr">
              <a:defRPr sz="21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2400" dirty="0"/>
              <a:t>A Next-Generation Unified </a:t>
            </a:r>
          </a:p>
          <a:p>
            <a:pPr algn="ctr">
              <a:defRPr sz="21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2400" dirty="0"/>
              <a:t>D</a:t>
            </a:r>
            <a:r>
              <a:rPr lang="en-US" sz="2400" dirty="0"/>
              <a:t>ata Assimilation</a:t>
            </a:r>
            <a:r>
              <a:rPr sz="2400" dirty="0"/>
              <a:t> System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B6777D-73D5-DA47-A6AC-26709C684ED4}"/>
              </a:ext>
            </a:extLst>
          </p:cNvPr>
          <p:cNvSpPr txBox="1"/>
          <p:nvPr/>
        </p:nvSpPr>
        <p:spPr>
          <a:xfrm>
            <a:off x="4072209" y="6062324"/>
            <a:ext cx="406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Slide, courtesy of JEDI project team, 2019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CAF0096-B652-7F40-A7E2-222EFAA03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37082"/>
            <a:ext cx="2743200" cy="365125"/>
          </a:xfrm>
        </p:spPr>
        <p:txBody>
          <a:bodyPr/>
          <a:lstStyle/>
          <a:p>
            <a:fld id="{03F36B00-36DB-C942-AE34-A26D67392A32}" type="slidenum">
              <a:rPr lang="en-US" smtClean="0"/>
              <a:t>36</a:t>
            </a:fld>
            <a:endParaRPr lang="en-US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E8B5EF5-AED1-904A-8D0B-4A03C1D0E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1AE6F404-4DFC-374D-993E-AA988B994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91657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DCDFE-AE07-3941-8598-BD433B737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87" y="-20763"/>
            <a:ext cx="8901527" cy="1205149"/>
          </a:xfrm>
        </p:spPr>
        <p:txBody>
          <a:bodyPr>
            <a:normAutofit/>
          </a:bodyPr>
          <a:lstStyle/>
          <a:p>
            <a:r>
              <a:rPr lang="en-US" sz="4000" dirty="0"/>
              <a:t>Assimilation: intelligent thinning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104A3C-C14A-D64E-A995-18C883808F3F}"/>
              </a:ext>
            </a:extLst>
          </p:cNvPr>
          <p:cNvSpPr/>
          <p:nvPr/>
        </p:nvSpPr>
        <p:spPr>
          <a:xfrm>
            <a:off x="7151214" y="30663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5F76B7-C91B-544B-AA82-82691D3B613B}"/>
              </a:ext>
            </a:extLst>
          </p:cNvPr>
          <p:cNvSpPr/>
          <p:nvPr/>
        </p:nvSpPr>
        <p:spPr>
          <a:xfrm>
            <a:off x="7608414" y="30663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F886A0-5101-5B4C-B4BE-9C5C0929AB84}"/>
              </a:ext>
            </a:extLst>
          </p:cNvPr>
          <p:cNvSpPr/>
          <p:nvPr/>
        </p:nvSpPr>
        <p:spPr>
          <a:xfrm>
            <a:off x="8065614" y="30663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C625AE-A835-0F45-AC3B-A42C2FDEAB4D}"/>
              </a:ext>
            </a:extLst>
          </p:cNvPr>
          <p:cNvSpPr/>
          <p:nvPr/>
        </p:nvSpPr>
        <p:spPr>
          <a:xfrm>
            <a:off x="8522814" y="30663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63ED18-8FEB-F94B-8C10-DAD8833FFA8D}"/>
              </a:ext>
            </a:extLst>
          </p:cNvPr>
          <p:cNvSpPr/>
          <p:nvPr/>
        </p:nvSpPr>
        <p:spPr>
          <a:xfrm>
            <a:off x="8980014" y="30663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4E9629-1AAB-214E-9227-A0D20956FBF8}"/>
              </a:ext>
            </a:extLst>
          </p:cNvPr>
          <p:cNvSpPr/>
          <p:nvPr/>
        </p:nvSpPr>
        <p:spPr>
          <a:xfrm>
            <a:off x="9437214" y="30663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4AF387-13AA-224B-9F91-5417176160A3}"/>
              </a:ext>
            </a:extLst>
          </p:cNvPr>
          <p:cNvSpPr/>
          <p:nvPr/>
        </p:nvSpPr>
        <p:spPr>
          <a:xfrm>
            <a:off x="9894414" y="30663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97E1B2-0C7C-E94B-AD1B-F4EF7DEE1D63}"/>
              </a:ext>
            </a:extLst>
          </p:cNvPr>
          <p:cNvSpPr/>
          <p:nvPr/>
        </p:nvSpPr>
        <p:spPr>
          <a:xfrm>
            <a:off x="10351614" y="30663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D93191-17CB-144D-ADD3-66A43B021785}"/>
              </a:ext>
            </a:extLst>
          </p:cNvPr>
          <p:cNvSpPr/>
          <p:nvPr/>
        </p:nvSpPr>
        <p:spPr>
          <a:xfrm>
            <a:off x="7151214" y="35235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E83CE4-7036-184D-AD54-AA5E015721B7}"/>
              </a:ext>
            </a:extLst>
          </p:cNvPr>
          <p:cNvSpPr/>
          <p:nvPr/>
        </p:nvSpPr>
        <p:spPr>
          <a:xfrm>
            <a:off x="7608414" y="35235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8912F0-B0B8-5C46-8665-C40D6FDB7876}"/>
              </a:ext>
            </a:extLst>
          </p:cNvPr>
          <p:cNvSpPr/>
          <p:nvPr/>
        </p:nvSpPr>
        <p:spPr>
          <a:xfrm>
            <a:off x="8065614" y="35235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45ECC6-7527-6047-BDFC-893AA42E9FAD}"/>
              </a:ext>
            </a:extLst>
          </p:cNvPr>
          <p:cNvSpPr/>
          <p:nvPr/>
        </p:nvSpPr>
        <p:spPr>
          <a:xfrm>
            <a:off x="8522814" y="35235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7C2D15-D0EF-BB49-BD68-65AC8AC5BCF9}"/>
              </a:ext>
            </a:extLst>
          </p:cNvPr>
          <p:cNvSpPr/>
          <p:nvPr/>
        </p:nvSpPr>
        <p:spPr>
          <a:xfrm>
            <a:off x="8980014" y="35235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D5B291-601F-D74D-A172-F25F27B4A901}"/>
              </a:ext>
            </a:extLst>
          </p:cNvPr>
          <p:cNvSpPr/>
          <p:nvPr/>
        </p:nvSpPr>
        <p:spPr>
          <a:xfrm>
            <a:off x="9437214" y="35235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64D9A4-08F5-2542-AEB9-7FFE3C5F1720}"/>
              </a:ext>
            </a:extLst>
          </p:cNvPr>
          <p:cNvSpPr/>
          <p:nvPr/>
        </p:nvSpPr>
        <p:spPr>
          <a:xfrm>
            <a:off x="9894414" y="35235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0F0E5F-CAED-5A49-B153-D89325BBDCAF}"/>
              </a:ext>
            </a:extLst>
          </p:cNvPr>
          <p:cNvSpPr/>
          <p:nvPr/>
        </p:nvSpPr>
        <p:spPr>
          <a:xfrm>
            <a:off x="10351614" y="352351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41B885-755F-3B40-B8D6-A2F693770285}"/>
              </a:ext>
            </a:extLst>
          </p:cNvPr>
          <p:cNvSpPr/>
          <p:nvPr/>
        </p:nvSpPr>
        <p:spPr>
          <a:xfrm>
            <a:off x="7151214" y="39807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99DDC1-B561-9741-9B1E-F5C8D9502EAC}"/>
              </a:ext>
            </a:extLst>
          </p:cNvPr>
          <p:cNvSpPr/>
          <p:nvPr/>
        </p:nvSpPr>
        <p:spPr>
          <a:xfrm>
            <a:off x="7608414" y="39807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7D8090-E703-B74C-9E3C-0EDC970EC7D6}"/>
              </a:ext>
            </a:extLst>
          </p:cNvPr>
          <p:cNvSpPr/>
          <p:nvPr/>
        </p:nvSpPr>
        <p:spPr>
          <a:xfrm>
            <a:off x="8065614" y="39807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2A35EF-8DD2-F74C-89A5-C12356FCB660}"/>
              </a:ext>
            </a:extLst>
          </p:cNvPr>
          <p:cNvSpPr/>
          <p:nvPr/>
        </p:nvSpPr>
        <p:spPr>
          <a:xfrm>
            <a:off x="8522814" y="39807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C2B213-A8EF-2B47-AAEA-B2BF08F5AC22}"/>
              </a:ext>
            </a:extLst>
          </p:cNvPr>
          <p:cNvSpPr/>
          <p:nvPr/>
        </p:nvSpPr>
        <p:spPr>
          <a:xfrm>
            <a:off x="8980014" y="39807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F43627-DBD7-064A-B2A1-FAD44DF67B74}"/>
              </a:ext>
            </a:extLst>
          </p:cNvPr>
          <p:cNvSpPr/>
          <p:nvPr/>
        </p:nvSpPr>
        <p:spPr>
          <a:xfrm>
            <a:off x="9437214" y="39807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6A2B39-AF25-F746-833B-2222D80701AF}"/>
              </a:ext>
            </a:extLst>
          </p:cNvPr>
          <p:cNvSpPr/>
          <p:nvPr/>
        </p:nvSpPr>
        <p:spPr>
          <a:xfrm>
            <a:off x="9894414" y="39807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46B544D-CA9B-C04E-A4BB-1AA0536FA06C}"/>
              </a:ext>
            </a:extLst>
          </p:cNvPr>
          <p:cNvSpPr/>
          <p:nvPr/>
        </p:nvSpPr>
        <p:spPr>
          <a:xfrm>
            <a:off x="10351614" y="39807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417F6D-85AF-1D4C-80A5-CC0CE51B63A1}"/>
              </a:ext>
            </a:extLst>
          </p:cNvPr>
          <p:cNvSpPr/>
          <p:nvPr/>
        </p:nvSpPr>
        <p:spPr>
          <a:xfrm>
            <a:off x="7151214" y="44379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3CDFB31-098E-CA4E-8433-4AEBF82C7841}"/>
              </a:ext>
            </a:extLst>
          </p:cNvPr>
          <p:cNvSpPr/>
          <p:nvPr/>
        </p:nvSpPr>
        <p:spPr>
          <a:xfrm>
            <a:off x="7608414" y="44379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6415FC-41DC-9F47-9FF4-15EBD0B8063D}"/>
              </a:ext>
            </a:extLst>
          </p:cNvPr>
          <p:cNvSpPr/>
          <p:nvPr/>
        </p:nvSpPr>
        <p:spPr>
          <a:xfrm>
            <a:off x="8065614" y="44379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98E6E4-2D5D-A146-9099-58982BBB83CF}"/>
              </a:ext>
            </a:extLst>
          </p:cNvPr>
          <p:cNvSpPr/>
          <p:nvPr/>
        </p:nvSpPr>
        <p:spPr>
          <a:xfrm>
            <a:off x="8522814" y="44379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86D6E25-28EC-5049-B1E4-1A13AD73793C}"/>
              </a:ext>
            </a:extLst>
          </p:cNvPr>
          <p:cNvSpPr/>
          <p:nvPr/>
        </p:nvSpPr>
        <p:spPr>
          <a:xfrm>
            <a:off x="8980014" y="44379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5A9E4F1-F3EB-AB4E-B1B8-9F16201332CF}"/>
              </a:ext>
            </a:extLst>
          </p:cNvPr>
          <p:cNvSpPr/>
          <p:nvPr/>
        </p:nvSpPr>
        <p:spPr>
          <a:xfrm>
            <a:off x="9437214" y="44379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D763953-69C4-3D41-9D39-A6091BA1C685}"/>
              </a:ext>
            </a:extLst>
          </p:cNvPr>
          <p:cNvSpPr/>
          <p:nvPr/>
        </p:nvSpPr>
        <p:spPr>
          <a:xfrm>
            <a:off x="9894414" y="44379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0FC12E-62A6-FE4F-9C12-6DE832C87346}"/>
              </a:ext>
            </a:extLst>
          </p:cNvPr>
          <p:cNvSpPr/>
          <p:nvPr/>
        </p:nvSpPr>
        <p:spPr>
          <a:xfrm>
            <a:off x="10351614" y="443791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B5FA3B-7309-A542-A840-B74EF6040FF6}"/>
              </a:ext>
            </a:extLst>
          </p:cNvPr>
          <p:cNvSpPr/>
          <p:nvPr/>
        </p:nvSpPr>
        <p:spPr>
          <a:xfrm>
            <a:off x="7151214" y="48951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4CD6BE0-E164-424D-8320-AC2264AA1F75}"/>
              </a:ext>
            </a:extLst>
          </p:cNvPr>
          <p:cNvSpPr/>
          <p:nvPr/>
        </p:nvSpPr>
        <p:spPr>
          <a:xfrm>
            <a:off x="7608414" y="48951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A4E161-070E-1C45-AC22-86CE98F53036}"/>
              </a:ext>
            </a:extLst>
          </p:cNvPr>
          <p:cNvSpPr/>
          <p:nvPr/>
        </p:nvSpPr>
        <p:spPr>
          <a:xfrm>
            <a:off x="8065614" y="48951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A11367-3849-774E-8978-257AD8657DC4}"/>
              </a:ext>
            </a:extLst>
          </p:cNvPr>
          <p:cNvSpPr/>
          <p:nvPr/>
        </p:nvSpPr>
        <p:spPr>
          <a:xfrm>
            <a:off x="8522814" y="48951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57D35CD-C9A1-3749-801B-1F4946FE4E90}"/>
              </a:ext>
            </a:extLst>
          </p:cNvPr>
          <p:cNvSpPr/>
          <p:nvPr/>
        </p:nvSpPr>
        <p:spPr>
          <a:xfrm>
            <a:off x="8980014" y="48951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73E957-FD9D-3D45-9415-88129099A1D2}"/>
              </a:ext>
            </a:extLst>
          </p:cNvPr>
          <p:cNvSpPr/>
          <p:nvPr/>
        </p:nvSpPr>
        <p:spPr>
          <a:xfrm>
            <a:off x="9437214" y="48951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F5F3009-6304-CF4E-A436-10DE37AB6DDC}"/>
              </a:ext>
            </a:extLst>
          </p:cNvPr>
          <p:cNvSpPr/>
          <p:nvPr/>
        </p:nvSpPr>
        <p:spPr>
          <a:xfrm>
            <a:off x="9894414" y="48951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7D884BA-639D-D94E-B2F0-CE40384EA9C6}"/>
              </a:ext>
            </a:extLst>
          </p:cNvPr>
          <p:cNvSpPr/>
          <p:nvPr/>
        </p:nvSpPr>
        <p:spPr>
          <a:xfrm>
            <a:off x="10351614" y="48951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AAA4216-4453-3C43-8008-CA1F92708837}"/>
              </a:ext>
            </a:extLst>
          </p:cNvPr>
          <p:cNvSpPr/>
          <p:nvPr/>
        </p:nvSpPr>
        <p:spPr>
          <a:xfrm>
            <a:off x="7151214" y="53523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D0D21E3-B511-D04C-9AD0-AB4000F8FDB6}"/>
              </a:ext>
            </a:extLst>
          </p:cNvPr>
          <p:cNvSpPr/>
          <p:nvPr/>
        </p:nvSpPr>
        <p:spPr>
          <a:xfrm>
            <a:off x="7608414" y="53523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862E086-0A81-554D-8073-5AD94754B3AD}"/>
              </a:ext>
            </a:extLst>
          </p:cNvPr>
          <p:cNvSpPr/>
          <p:nvPr/>
        </p:nvSpPr>
        <p:spPr>
          <a:xfrm>
            <a:off x="8065614" y="53523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F74637A-B233-B54F-8396-2114DE945CAA}"/>
              </a:ext>
            </a:extLst>
          </p:cNvPr>
          <p:cNvSpPr/>
          <p:nvPr/>
        </p:nvSpPr>
        <p:spPr>
          <a:xfrm>
            <a:off x="8522814" y="53523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ED21CCA-2C71-7542-9C44-225F2601C951}"/>
              </a:ext>
            </a:extLst>
          </p:cNvPr>
          <p:cNvSpPr/>
          <p:nvPr/>
        </p:nvSpPr>
        <p:spPr>
          <a:xfrm>
            <a:off x="8980014" y="53523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718B97D-D9C8-6E4F-9CFF-654FAD0B9B1E}"/>
              </a:ext>
            </a:extLst>
          </p:cNvPr>
          <p:cNvSpPr/>
          <p:nvPr/>
        </p:nvSpPr>
        <p:spPr>
          <a:xfrm>
            <a:off x="9437214" y="53523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4D387A6-E7C4-4B40-942B-C3F727087B45}"/>
              </a:ext>
            </a:extLst>
          </p:cNvPr>
          <p:cNvSpPr/>
          <p:nvPr/>
        </p:nvSpPr>
        <p:spPr>
          <a:xfrm>
            <a:off x="9894414" y="53523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AAC820C-3B50-024F-B15D-CC8ADEF9295C}"/>
              </a:ext>
            </a:extLst>
          </p:cNvPr>
          <p:cNvSpPr/>
          <p:nvPr/>
        </p:nvSpPr>
        <p:spPr>
          <a:xfrm>
            <a:off x="10351614" y="535231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2D01125-30BB-524D-82F9-9F01D522FC7C}"/>
              </a:ext>
            </a:extLst>
          </p:cNvPr>
          <p:cNvSpPr/>
          <p:nvPr/>
        </p:nvSpPr>
        <p:spPr>
          <a:xfrm>
            <a:off x="1417706" y="33263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17B39C8-F01B-9A42-95A5-FE41CA5EA908}"/>
              </a:ext>
            </a:extLst>
          </p:cNvPr>
          <p:cNvSpPr/>
          <p:nvPr/>
        </p:nvSpPr>
        <p:spPr>
          <a:xfrm>
            <a:off x="1874906" y="33263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8F74E71-1242-EC4A-8534-D3915EC48C2B}"/>
              </a:ext>
            </a:extLst>
          </p:cNvPr>
          <p:cNvSpPr/>
          <p:nvPr/>
        </p:nvSpPr>
        <p:spPr>
          <a:xfrm>
            <a:off x="2332106" y="33263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0A7FDE7-AA58-DA4F-A7B0-724B60821778}"/>
              </a:ext>
            </a:extLst>
          </p:cNvPr>
          <p:cNvSpPr/>
          <p:nvPr/>
        </p:nvSpPr>
        <p:spPr>
          <a:xfrm>
            <a:off x="2789306" y="33263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8918A29-430C-6A4D-B1B2-E8268AA95B5B}"/>
              </a:ext>
            </a:extLst>
          </p:cNvPr>
          <p:cNvSpPr/>
          <p:nvPr/>
        </p:nvSpPr>
        <p:spPr>
          <a:xfrm>
            <a:off x="3246506" y="33263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6563E94-4330-6C48-9DB2-82A7C5389ADE}"/>
              </a:ext>
            </a:extLst>
          </p:cNvPr>
          <p:cNvSpPr/>
          <p:nvPr/>
        </p:nvSpPr>
        <p:spPr>
          <a:xfrm>
            <a:off x="3703706" y="33263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18B9A40-B731-CD42-A41A-5FCC40D3E606}"/>
              </a:ext>
            </a:extLst>
          </p:cNvPr>
          <p:cNvSpPr/>
          <p:nvPr/>
        </p:nvSpPr>
        <p:spPr>
          <a:xfrm>
            <a:off x="4160906" y="33263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42A3F99-C65F-5E47-B035-5A8235CD9AFB}"/>
              </a:ext>
            </a:extLst>
          </p:cNvPr>
          <p:cNvSpPr/>
          <p:nvPr/>
        </p:nvSpPr>
        <p:spPr>
          <a:xfrm>
            <a:off x="4618106" y="33263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DDDE2EC-9EDD-C34A-B5F4-A29191515FD5}"/>
              </a:ext>
            </a:extLst>
          </p:cNvPr>
          <p:cNvSpPr/>
          <p:nvPr/>
        </p:nvSpPr>
        <p:spPr>
          <a:xfrm>
            <a:off x="1417706" y="37835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160345E-B768-9C48-A389-F0C4F0AB99AA}"/>
              </a:ext>
            </a:extLst>
          </p:cNvPr>
          <p:cNvSpPr/>
          <p:nvPr/>
        </p:nvSpPr>
        <p:spPr>
          <a:xfrm>
            <a:off x="1874906" y="37835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3B58A57-E44F-9B4C-B49B-37D35BDE5A62}"/>
              </a:ext>
            </a:extLst>
          </p:cNvPr>
          <p:cNvSpPr/>
          <p:nvPr/>
        </p:nvSpPr>
        <p:spPr>
          <a:xfrm>
            <a:off x="2332106" y="37835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AFF2D4B-8EE1-B940-8A93-01365B424E78}"/>
              </a:ext>
            </a:extLst>
          </p:cNvPr>
          <p:cNvSpPr/>
          <p:nvPr/>
        </p:nvSpPr>
        <p:spPr>
          <a:xfrm>
            <a:off x="2789306" y="37835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402F72E-67AB-2C4F-BBE2-7ADAD2334366}"/>
              </a:ext>
            </a:extLst>
          </p:cNvPr>
          <p:cNvSpPr/>
          <p:nvPr/>
        </p:nvSpPr>
        <p:spPr>
          <a:xfrm>
            <a:off x="3246506" y="37835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0A51D98-D719-EE49-9ADE-A1DF0DBE293C}"/>
              </a:ext>
            </a:extLst>
          </p:cNvPr>
          <p:cNvSpPr/>
          <p:nvPr/>
        </p:nvSpPr>
        <p:spPr>
          <a:xfrm>
            <a:off x="3703706" y="37835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E7FD0E3-9A57-5E41-94E7-635029776BE2}"/>
              </a:ext>
            </a:extLst>
          </p:cNvPr>
          <p:cNvSpPr/>
          <p:nvPr/>
        </p:nvSpPr>
        <p:spPr>
          <a:xfrm>
            <a:off x="4160906" y="37835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7605334-9EDA-EC41-9A07-73A9D65BB6AF}"/>
              </a:ext>
            </a:extLst>
          </p:cNvPr>
          <p:cNvSpPr/>
          <p:nvPr/>
        </p:nvSpPr>
        <p:spPr>
          <a:xfrm>
            <a:off x="4618106" y="3783568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6DB1A2F-D9FB-6643-B7C7-38EC36C13A30}"/>
              </a:ext>
            </a:extLst>
          </p:cNvPr>
          <p:cNvSpPr/>
          <p:nvPr/>
        </p:nvSpPr>
        <p:spPr>
          <a:xfrm>
            <a:off x="1417706" y="42407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311696D-B0B1-1346-BEDE-ED346B066FEC}"/>
              </a:ext>
            </a:extLst>
          </p:cNvPr>
          <p:cNvSpPr/>
          <p:nvPr/>
        </p:nvSpPr>
        <p:spPr>
          <a:xfrm>
            <a:off x="1874906" y="42407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7CDF8DA-FA05-5E48-A226-0A7F82399E9A}"/>
              </a:ext>
            </a:extLst>
          </p:cNvPr>
          <p:cNvSpPr/>
          <p:nvPr/>
        </p:nvSpPr>
        <p:spPr>
          <a:xfrm>
            <a:off x="2332106" y="42407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BF60562-F253-E14F-812E-22B7C7BDB14F}"/>
              </a:ext>
            </a:extLst>
          </p:cNvPr>
          <p:cNvSpPr/>
          <p:nvPr/>
        </p:nvSpPr>
        <p:spPr>
          <a:xfrm>
            <a:off x="2789306" y="42407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7242686-567F-144B-B396-6406D9DB2471}"/>
              </a:ext>
            </a:extLst>
          </p:cNvPr>
          <p:cNvSpPr/>
          <p:nvPr/>
        </p:nvSpPr>
        <p:spPr>
          <a:xfrm>
            <a:off x="3246506" y="42407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CC980AD-17DA-BB41-8A7D-336652F0E84D}"/>
              </a:ext>
            </a:extLst>
          </p:cNvPr>
          <p:cNvSpPr/>
          <p:nvPr/>
        </p:nvSpPr>
        <p:spPr>
          <a:xfrm>
            <a:off x="3703706" y="42407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FBFA8FE-8FBB-0345-B561-8326C897393A}"/>
              </a:ext>
            </a:extLst>
          </p:cNvPr>
          <p:cNvSpPr/>
          <p:nvPr/>
        </p:nvSpPr>
        <p:spPr>
          <a:xfrm>
            <a:off x="4160906" y="42407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E89FBCB-AB35-FF42-8BDE-55E99173098C}"/>
              </a:ext>
            </a:extLst>
          </p:cNvPr>
          <p:cNvSpPr/>
          <p:nvPr/>
        </p:nvSpPr>
        <p:spPr>
          <a:xfrm>
            <a:off x="4618106" y="42407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53533FE-C638-164A-9164-88864C5E7FDB}"/>
              </a:ext>
            </a:extLst>
          </p:cNvPr>
          <p:cNvSpPr/>
          <p:nvPr/>
        </p:nvSpPr>
        <p:spPr>
          <a:xfrm>
            <a:off x="1417706" y="46979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3D0BCC0-ADA4-FD46-93AC-DA5096AEE036}"/>
              </a:ext>
            </a:extLst>
          </p:cNvPr>
          <p:cNvSpPr/>
          <p:nvPr/>
        </p:nvSpPr>
        <p:spPr>
          <a:xfrm>
            <a:off x="1874906" y="46979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D360942-0523-6641-9226-985A0A8FA611}"/>
              </a:ext>
            </a:extLst>
          </p:cNvPr>
          <p:cNvSpPr/>
          <p:nvPr/>
        </p:nvSpPr>
        <p:spPr>
          <a:xfrm>
            <a:off x="2332106" y="46979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6007917-457B-4F4D-AB50-56C5B38669F9}"/>
              </a:ext>
            </a:extLst>
          </p:cNvPr>
          <p:cNvSpPr/>
          <p:nvPr/>
        </p:nvSpPr>
        <p:spPr>
          <a:xfrm>
            <a:off x="2789306" y="46979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930F3F7-F9CC-544B-A88A-A642B8C00028}"/>
              </a:ext>
            </a:extLst>
          </p:cNvPr>
          <p:cNvSpPr/>
          <p:nvPr/>
        </p:nvSpPr>
        <p:spPr>
          <a:xfrm>
            <a:off x="3246506" y="46979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5C6A402-96C2-B848-9E3E-46B8E9A92476}"/>
              </a:ext>
            </a:extLst>
          </p:cNvPr>
          <p:cNvSpPr/>
          <p:nvPr/>
        </p:nvSpPr>
        <p:spPr>
          <a:xfrm>
            <a:off x="3703706" y="46979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3149AEA-79B9-A847-954C-88A4C8B387A8}"/>
              </a:ext>
            </a:extLst>
          </p:cNvPr>
          <p:cNvSpPr/>
          <p:nvPr/>
        </p:nvSpPr>
        <p:spPr>
          <a:xfrm>
            <a:off x="4160906" y="46979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4619AB6-718E-554A-AC6A-254FB15323D6}"/>
              </a:ext>
            </a:extLst>
          </p:cNvPr>
          <p:cNvSpPr/>
          <p:nvPr/>
        </p:nvSpPr>
        <p:spPr>
          <a:xfrm>
            <a:off x="4618106" y="4697967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6B68C5F-DF35-7A4E-9AAB-6AD74A014001}"/>
              </a:ext>
            </a:extLst>
          </p:cNvPr>
          <p:cNvSpPr/>
          <p:nvPr/>
        </p:nvSpPr>
        <p:spPr>
          <a:xfrm>
            <a:off x="1417706" y="51551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55DB022-690F-9F4A-80D0-39803C0EE8C2}"/>
              </a:ext>
            </a:extLst>
          </p:cNvPr>
          <p:cNvSpPr/>
          <p:nvPr/>
        </p:nvSpPr>
        <p:spPr>
          <a:xfrm>
            <a:off x="1874906" y="51551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FE65E63-E999-894F-9591-1C304B6082D2}"/>
              </a:ext>
            </a:extLst>
          </p:cNvPr>
          <p:cNvSpPr/>
          <p:nvPr/>
        </p:nvSpPr>
        <p:spPr>
          <a:xfrm>
            <a:off x="2332106" y="51551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5DFB7EB-E804-D34C-B24D-E9B4A694A88D}"/>
              </a:ext>
            </a:extLst>
          </p:cNvPr>
          <p:cNvSpPr/>
          <p:nvPr/>
        </p:nvSpPr>
        <p:spPr>
          <a:xfrm>
            <a:off x="2789306" y="51551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AD0DCA6-34C5-2A47-AA2E-8515FDF18886}"/>
              </a:ext>
            </a:extLst>
          </p:cNvPr>
          <p:cNvSpPr/>
          <p:nvPr/>
        </p:nvSpPr>
        <p:spPr>
          <a:xfrm>
            <a:off x="3246506" y="51551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B7E0DB1-DA9D-C74C-96AF-014976828818}"/>
              </a:ext>
            </a:extLst>
          </p:cNvPr>
          <p:cNvSpPr/>
          <p:nvPr/>
        </p:nvSpPr>
        <p:spPr>
          <a:xfrm>
            <a:off x="3703706" y="51551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EAD4D4A-D005-5141-89A1-7490CC10D98A}"/>
              </a:ext>
            </a:extLst>
          </p:cNvPr>
          <p:cNvSpPr/>
          <p:nvPr/>
        </p:nvSpPr>
        <p:spPr>
          <a:xfrm>
            <a:off x="4160906" y="51551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C756AF6-1ED0-014C-99DC-1AB38A0FB1A0}"/>
              </a:ext>
            </a:extLst>
          </p:cNvPr>
          <p:cNvSpPr/>
          <p:nvPr/>
        </p:nvSpPr>
        <p:spPr>
          <a:xfrm>
            <a:off x="4618106" y="51551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FBA5EF0-33E8-134C-B1FD-8A07F598903A}"/>
              </a:ext>
            </a:extLst>
          </p:cNvPr>
          <p:cNvSpPr/>
          <p:nvPr/>
        </p:nvSpPr>
        <p:spPr>
          <a:xfrm>
            <a:off x="1417706" y="56123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F179CA01-0948-FE4F-AC46-E69596B71CB6}"/>
              </a:ext>
            </a:extLst>
          </p:cNvPr>
          <p:cNvSpPr/>
          <p:nvPr/>
        </p:nvSpPr>
        <p:spPr>
          <a:xfrm>
            <a:off x="1874906" y="56123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1B5BC6D-69D0-1949-A14E-E8DD86286CCB}"/>
              </a:ext>
            </a:extLst>
          </p:cNvPr>
          <p:cNvSpPr/>
          <p:nvPr/>
        </p:nvSpPr>
        <p:spPr>
          <a:xfrm>
            <a:off x="2332106" y="56123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5083578-750C-EE47-B30D-F2D15D99AB4A}"/>
              </a:ext>
            </a:extLst>
          </p:cNvPr>
          <p:cNvSpPr/>
          <p:nvPr/>
        </p:nvSpPr>
        <p:spPr>
          <a:xfrm>
            <a:off x="2789306" y="56123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D7DE389-3D00-424A-8CEF-26CCC7841C3F}"/>
              </a:ext>
            </a:extLst>
          </p:cNvPr>
          <p:cNvSpPr/>
          <p:nvPr/>
        </p:nvSpPr>
        <p:spPr>
          <a:xfrm>
            <a:off x="3246506" y="56123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7439BEF9-DB75-AA41-8669-A37F908DEC97}"/>
              </a:ext>
            </a:extLst>
          </p:cNvPr>
          <p:cNvSpPr/>
          <p:nvPr/>
        </p:nvSpPr>
        <p:spPr>
          <a:xfrm>
            <a:off x="3703706" y="56123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2BD97D9-D55F-5747-A99C-CCEFAAF7C1DB}"/>
              </a:ext>
            </a:extLst>
          </p:cNvPr>
          <p:cNvSpPr/>
          <p:nvPr/>
        </p:nvSpPr>
        <p:spPr>
          <a:xfrm>
            <a:off x="4160906" y="56123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369FE31-319B-D042-9FF8-E65F183E99A5}"/>
              </a:ext>
            </a:extLst>
          </p:cNvPr>
          <p:cNvSpPr/>
          <p:nvPr/>
        </p:nvSpPr>
        <p:spPr>
          <a:xfrm>
            <a:off x="4618106" y="5612366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C03866A-2224-BB42-9048-7E07FD3C649D}"/>
              </a:ext>
            </a:extLst>
          </p:cNvPr>
          <p:cNvSpPr/>
          <p:nvPr/>
        </p:nvSpPr>
        <p:spPr>
          <a:xfrm>
            <a:off x="2830139" y="3882165"/>
            <a:ext cx="91440" cy="914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81F68FA7-89D1-6844-B738-4A486F621B79}"/>
              </a:ext>
            </a:extLst>
          </p:cNvPr>
          <p:cNvSpPr>
            <a:spLocks noChangeAspect="1"/>
          </p:cNvSpPr>
          <p:nvPr/>
        </p:nvSpPr>
        <p:spPr>
          <a:xfrm>
            <a:off x="9166015" y="325210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3636509-AFF5-4A42-BE5A-7B199C199E08}"/>
              </a:ext>
            </a:extLst>
          </p:cNvPr>
          <p:cNvSpPr>
            <a:spLocks noChangeAspect="1"/>
          </p:cNvSpPr>
          <p:nvPr/>
        </p:nvSpPr>
        <p:spPr>
          <a:xfrm>
            <a:off x="9630249" y="3262908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94F0C62F-42FD-7743-9A69-371340E9476E}"/>
              </a:ext>
            </a:extLst>
          </p:cNvPr>
          <p:cNvSpPr>
            <a:spLocks noChangeAspect="1"/>
          </p:cNvSpPr>
          <p:nvPr/>
        </p:nvSpPr>
        <p:spPr>
          <a:xfrm>
            <a:off x="9158541" y="3705588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11358B4A-F5BF-CD4D-B0FF-51858DF5B398}"/>
              </a:ext>
            </a:extLst>
          </p:cNvPr>
          <p:cNvSpPr>
            <a:spLocks noChangeAspect="1"/>
          </p:cNvSpPr>
          <p:nvPr/>
        </p:nvSpPr>
        <p:spPr>
          <a:xfrm>
            <a:off x="9628989" y="369896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F01772A9-2736-3A46-8F1B-ECF9A5A8DD5A}"/>
              </a:ext>
            </a:extLst>
          </p:cNvPr>
          <p:cNvSpPr/>
          <p:nvPr/>
        </p:nvSpPr>
        <p:spPr>
          <a:xfrm>
            <a:off x="3479496" y="5856732"/>
            <a:ext cx="91440" cy="914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67F3FE0D-0A33-D044-BC36-64AC4FA73080}"/>
              </a:ext>
            </a:extLst>
          </p:cNvPr>
          <p:cNvSpPr>
            <a:spLocks noChangeAspect="1"/>
          </p:cNvSpPr>
          <p:nvPr/>
        </p:nvSpPr>
        <p:spPr>
          <a:xfrm>
            <a:off x="9158541" y="4162793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C8DDAA04-E3EA-7447-9055-71681795AF18}"/>
              </a:ext>
            </a:extLst>
          </p:cNvPr>
          <p:cNvSpPr>
            <a:spLocks noChangeAspect="1"/>
          </p:cNvSpPr>
          <p:nvPr/>
        </p:nvSpPr>
        <p:spPr>
          <a:xfrm>
            <a:off x="9628989" y="415616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90B67288-0CC6-5845-A9DD-1DC2583AA3E1}"/>
              </a:ext>
            </a:extLst>
          </p:cNvPr>
          <p:cNvSpPr>
            <a:spLocks noChangeAspect="1"/>
          </p:cNvSpPr>
          <p:nvPr/>
        </p:nvSpPr>
        <p:spPr>
          <a:xfrm>
            <a:off x="9171795" y="4613363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4DF2571D-1B9F-F54C-A7D1-92A6B6186583}"/>
              </a:ext>
            </a:extLst>
          </p:cNvPr>
          <p:cNvSpPr>
            <a:spLocks noChangeAspect="1"/>
          </p:cNvSpPr>
          <p:nvPr/>
        </p:nvSpPr>
        <p:spPr>
          <a:xfrm>
            <a:off x="9622365" y="460673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0925E30F-A9E2-FB48-9327-B4688BD37428}"/>
              </a:ext>
            </a:extLst>
          </p:cNvPr>
          <p:cNvSpPr>
            <a:spLocks noChangeAspect="1"/>
          </p:cNvSpPr>
          <p:nvPr/>
        </p:nvSpPr>
        <p:spPr>
          <a:xfrm>
            <a:off x="10072940" y="3262908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3DDD0262-9CD5-7E49-9355-75A775C1BC25}"/>
              </a:ext>
            </a:extLst>
          </p:cNvPr>
          <p:cNvSpPr>
            <a:spLocks noChangeAspect="1"/>
          </p:cNvSpPr>
          <p:nvPr/>
        </p:nvSpPr>
        <p:spPr>
          <a:xfrm>
            <a:off x="10534178" y="3257308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4C97AFE6-FD42-3C40-B346-BF884A1E00DE}"/>
              </a:ext>
            </a:extLst>
          </p:cNvPr>
          <p:cNvSpPr>
            <a:spLocks noChangeAspect="1"/>
          </p:cNvSpPr>
          <p:nvPr/>
        </p:nvSpPr>
        <p:spPr>
          <a:xfrm>
            <a:off x="10086194" y="369896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FBA1B4CB-06B7-164F-92B3-CE87C4BAA5A9}"/>
              </a:ext>
            </a:extLst>
          </p:cNvPr>
          <p:cNvSpPr>
            <a:spLocks noChangeAspect="1"/>
          </p:cNvSpPr>
          <p:nvPr/>
        </p:nvSpPr>
        <p:spPr>
          <a:xfrm>
            <a:off x="10536764" y="370685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40130C2F-A535-464A-918F-040F136C749E}"/>
              </a:ext>
            </a:extLst>
          </p:cNvPr>
          <p:cNvSpPr>
            <a:spLocks noChangeAspect="1"/>
          </p:cNvSpPr>
          <p:nvPr/>
        </p:nvSpPr>
        <p:spPr>
          <a:xfrm>
            <a:off x="10086194" y="415616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2395EC95-1C98-F74A-8563-F2C6877DF15C}"/>
              </a:ext>
            </a:extLst>
          </p:cNvPr>
          <p:cNvSpPr>
            <a:spLocks noChangeAspect="1"/>
          </p:cNvSpPr>
          <p:nvPr/>
        </p:nvSpPr>
        <p:spPr>
          <a:xfrm>
            <a:off x="10536764" y="416405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262B2434-58EE-BB4B-9274-3E2AB6641741}"/>
              </a:ext>
            </a:extLst>
          </p:cNvPr>
          <p:cNvSpPr>
            <a:spLocks noChangeAspect="1"/>
          </p:cNvSpPr>
          <p:nvPr/>
        </p:nvSpPr>
        <p:spPr>
          <a:xfrm>
            <a:off x="10079570" y="460673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560A54D1-B089-1B44-B943-71A509275A85}"/>
              </a:ext>
            </a:extLst>
          </p:cNvPr>
          <p:cNvSpPr>
            <a:spLocks noChangeAspect="1"/>
          </p:cNvSpPr>
          <p:nvPr/>
        </p:nvSpPr>
        <p:spPr>
          <a:xfrm>
            <a:off x="10530140" y="4634507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2C95FF8B-E3DA-BE4A-A1EC-402E98C1D4AD}"/>
              </a:ext>
            </a:extLst>
          </p:cNvPr>
          <p:cNvSpPr>
            <a:spLocks noChangeAspect="1"/>
          </p:cNvSpPr>
          <p:nvPr/>
        </p:nvSpPr>
        <p:spPr>
          <a:xfrm>
            <a:off x="9158541" y="507720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5416363A-ABEA-EE4D-8F70-5E314F1F0A0A}"/>
              </a:ext>
            </a:extLst>
          </p:cNvPr>
          <p:cNvSpPr>
            <a:spLocks noChangeAspect="1"/>
          </p:cNvSpPr>
          <p:nvPr/>
        </p:nvSpPr>
        <p:spPr>
          <a:xfrm>
            <a:off x="9609111" y="509045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C3D0CE32-BB74-EE47-8759-90F8A4879371}"/>
              </a:ext>
            </a:extLst>
          </p:cNvPr>
          <p:cNvSpPr>
            <a:spLocks noChangeAspect="1"/>
          </p:cNvSpPr>
          <p:nvPr/>
        </p:nvSpPr>
        <p:spPr>
          <a:xfrm>
            <a:off x="9151917" y="5547648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565D131D-6A02-EA49-A838-917FC0A5B51B}"/>
              </a:ext>
            </a:extLst>
          </p:cNvPr>
          <p:cNvSpPr>
            <a:spLocks noChangeAspect="1"/>
          </p:cNvSpPr>
          <p:nvPr/>
        </p:nvSpPr>
        <p:spPr>
          <a:xfrm>
            <a:off x="9622365" y="554102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1AD63417-FCFF-CA40-9C06-2A53E127052D}"/>
              </a:ext>
            </a:extLst>
          </p:cNvPr>
          <p:cNvSpPr>
            <a:spLocks noChangeAspect="1"/>
          </p:cNvSpPr>
          <p:nvPr/>
        </p:nvSpPr>
        <p:spPr>
          <a:xfrm>
            <a:off x="10066316" y="509045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23B28553-6298-3542-85A8-F9617D372174}"/>
              </a:ext>
            </a:extLst>
          </p:cNvPr>
          <p:cNvSpPr>
            <a:spLocks noChangeAspect="1"/>
          </p:cNvSpPr>
          <p:nvPr/>
        </p:nvSpPr>
        <p:spPr>
          <a:xfrm>
            <a:off x="10542068" y="5099368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EBB3E6FC-24BE-7447-A587-3536E62C524C}"/>
              </a:ext>
            </a:extLst>
          </p:cNvPr>
          <p:cNvSpPr>
            <a:spLocks noChangeAspect="1"/>
          </p:cNvSpPr>
          <p:nvPr/>
        </p:nvSpPr>
        <p:spPr>
          <a:xfrm>
            <a:off x="10079570" y="554102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19CD31C2-3474-424C-891E-4C8F9FEC5209}"/>
              </a:ext>
            </a:extLst>
          </p:cNvPr>
          <p:cNvSpPr>
            <a:spLocks noChangeAspect="1"/>
          </p:cNvSpPr>
          <p:nvPr/>
        </p:nvSpPr>
        <p:spPr>
          <a:xfrm>
            <a:off x="10530140" y="554891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31812BB6-D77A-5140-88DC-C00D598D8E2D}"/>
              </a:ext>
            </a:extLst>
          </p:cNvPr>
          <p:cNvSpPr>
            <a:spLocks noChangeAspect="1"/>
          </p:cNvSpPr>
          <p:nvPr/>
        </p:nvSpPr>
        <p:spPr>
          <a:xfrm>
            <a:off x="7358765" y="325754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CD639B70-2259-2E45-9B41-539DD0D3CF25}"/>
              </a:ext>
            </a:extLst>
          </p:cNvPr>
          <p:cNvSpPr>
            <a:spLocks noChangeAspect="1"/>
          </p:cNvSpPr>
          <p:nvPr/>
        </p:nvSpPr>
        <p:spPr>
          <a:xfrm>
            <a:off x="7794821" y="325628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C46F0F7E-0FD3-0C4E-B0BE-733B124727F0}"/>
              </a:ext>
            </a:extLst>
          </p:cNvPr>
          <p:cNvSpPr>
            <a:spLocks noChangeAspect="1"/>
          </p:cNvSpPr>
          <p:nvPr/>
        </p:nvSpPr>
        <p:spPr>
          <a:xfrm>
            <a:off x="7323113" y="3713478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EC94FB71-E3CB-F144-ACDB-9079310FCE6D}"/>
              </a:ext>
            </a:extLst>
          </p:cNvPr>
          <p:cNvSpPr>
            <a:spLocks noChangeAspect="1"/>
          </p:cNvSpPr>
          <p:nvPr/>
        </p:nvSpPr>
        <p:spPr>
          <a:xfrm>
            <a:off x="7793561" y="370685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24F38ACD-A33F-E94F-A01A-C6F266690B6A}"/>
              </a:ext>
            </a:extLst>
          </p:cNvPr>
          <p:cNvSpPr>
            <a:spLocks noChangeAspect="1"/>
          </p:cNvSpPr>
          <p:nvPr/>
        </p:nvSpPr>
        <p:spPr>
          <a:xfrm>
            <a:off x="7323113" y="4170683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72605EEE-E506-834A-A923-096E9D889390}"/>
              </a:ext>
            </a:extLst>
          </p:cNvPr>
          <p:cNvSpPr>
            <a:spLocks noChangeAspect="1"/>
          </p:cNvSpPr>
          <p:nvPr/>
        </p:nvSpPr>
        <p:spPr>
          <a:xfrm>
            <a:off x="7793561" y="416405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CD3E20D6-5E3F-2849-8ACC-8700D8202690}"/>
              </a:ext>
            </a:extLst>
          </p:cNvPr>
          <p:cNvSpPr>
            <a:spLocks noChangeAspect="1"/>
          </p:cNvSpPr>
          <p:nvPr/>
        </p:nvSpPr>
        <p:spPr>
          <a:xfrm>
            <a:off x="7336367" y="4621253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D18929D6-2CEC-8545-B1ED-B8F3A8CDB6FB}"/>
              </a:ext>
            </a:extLst>
          </p:cNvPr>
          <p:cNvSpPr>
            <a:spLocks noChangeAspect="1"/>
          </p:cNvSpPr>
          <p:nvPr/>
        </p:nvSpPr>
        <p:spPr>
          <a:xfrm>
            <a:off x="7786937" y="461462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D2946C49-99AD-644E-8DDA-02A2BD5847FB}"/>
              </a:ext>
            </a:extLst>
          </p:cNvPr>
          <p:cNvSpPr>
            <a:spLocks noChangeAspect="1"/>
          </p:cNvSpPr>
          <p:nvPr/>
        </p:nvSpPr>
        <p:spPr>
          <a:xfrm>
            <a:off x="8237512" y="325628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37A0CDA4-10A6-BE41-8FED-37A217C19C14}"/>
              </a:ext>
            </a:extLst>
          </p:cNvPr>
          <p:cNvSpPr>
            <a:spLocks noChangeAspect="1"/>
          </p:cNvSpPr>
          <p:nvPr/>
        </p:nvSpPr>
        <p:spPr>
          <a:xfrm>
            <a:off x="8713264" y="325068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643B1925-6D63-0049-A876-D000415DA84C}"/>
              </a:ext>
            </a:extLst>
          </p:cNvPr>
          <p:cNvSpPr>
            <a:spLocks noChangeAspect="1"/>
          </p:cNvSpPr>
          <p:nvPr/>
        </p:nvSpPr>
        <p:spPr>
          <a:xfrm>
            <a:off x="8250766" y="370685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9C9AFD77-F2B5-CC42-A8D2-DC034C076EB0}"/>
              </a:ext>
            </a:extLst>
          </p:cNvPr>
          <p:cNvSpPr>
            <a:spLocks noChangeAspect="1"/>
          </p:cNvSpPr>
          <p:nvPr/>
        </p:nvSpPr>
        <p:spPr>
          <a:xfrm>
            <a:off x="8701336" y="370023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A5D819D4-D55C-114A-AF7F-E42277F5787A}"/>
              </a:ext>
            </a:extLst>
          </p:cNvPr>
          <p:cNvSpPr>
            <a:spLocks noChangeAspect="1"/>
          </p:cNvSpPr>
          <p:nvPr/>
        </p:nvSpPr>
        <p:spPr>
          <a:xfrm>
            <a:off x="8250766" y="416405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C62719EB-9962-6347-B3A0-B1878BE9480B}"/>
              </a:ext>
            </a:extLst>
          </p:cNvPr>
          <p:cNvSpPr>
            <a:spLocks noChangeAspect="1"/>
          </p:cNvSpPr>
          <p:nvPr/>
        </p:nvSpPr>
        <p:spPr>
          <a:xfrm>
            <a:off x="8701336" y="4157435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24D28C30-78BF-CB40-A6FB-D23881621042}"/>
              </a:ext>
            </a:extLst>
          </p:cNvPr>
          <p:cNvSpPr>
            <a:spLocks noChangeAspect="1"/>
          </p:cNvSpPr>
          <p:nvPr/>
        </p:nvSpPr>
        <p:spPr>
          <a:xfrm>
            <a:off x="8244142" y="461462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A84088B8-D059-294B-BC45-9912906C0CD1}"/>
              </a:ext>
            </a:extLst>
          </p:cNvPr>
          <p:cNvSpPr>
            <a:spLocks noChangeAspect="1"/>
          </p:cNvSpPr>
          <p:nvPr/>
        </p:nvSpPr>
        <p:spPr>
          <a:xfrm>
            <a:off x="8694712" y="4627883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478EE324-EA87-0A4D-8BC2-7C3298858638}"/>
              </a:ext>
            </a:extLst>
          </p:cNvPr>
          <p:cNvSpPr>
            <a:spLocks noChangeAspect="1"/>
          </p:cNvSpPr>
          <p:nvPr/>
        </p:nvSpPr>
        <p:spPr>
          <a:xfrm>
            <a:off x="7342991" y="5065205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3338C875-D90F-F748-93F6-99E0A344F087}"/>
              </a:ext>
            </a:extLst>
          </p:cNvPr>
          <p:cNvSpPr>
            <a:spLocks noChangeAspect="1"/>
          </p:cNvSpPr>
          <p:nvPr/>
        </p:nvSpPr>
        <p:spPr>
          <a:xfrm>
            <a:off x="7793561" y="507845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6BB30BFD-BCD2-F44A-B8FE-973A21961CB7}"/>
              </a:ext>
            </a:extLst>
          </p:cNvPr>
          <p:cNvSpPr>
            <a:spLocks noChangeAspect="1"/>
          </p:cNvSpPr>
          <p:nvPr/>
        </p:nvSpPr>
        <p:spPr>
          <a:xfrm>
            <a:off x="7336367" y="5535653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99A5E178-6C26-B34A-877B-2EF9C8CAD0EB}"/>
              </a:ext>
            </a:extLst>
          </p:cNvPr>
          <p:cNvSpPr>
            <a:spLocks noChangeAspect="1"/>
          </p:cNvSpPr>
          <p:nvPr/>
        </p:nvSpPr>
        <p:spPr>
          <a:xfrm>
            <a:off x="7806815" y="552902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53AB2174-7275-3549-9BF5-D6DED423BA7C}"/>
              </a:ext>
            </a:extLst>
          </p:cNvPr>
          <p:cNvSpPr>
            <a:spLocks noChangeAspect="1"/>
          </p:cNvSpPr>
          <p:nvPr/>
        </p:nvSpPr>
        <p:spPr>
          <a:xfrm>
            <a:off x="8250766" y="507845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23B8766F-954B-7D4D-B7A6-0AADEA26298C}"/>
              </a:ext>
            </a:extLst>
          </p:cNvPr>
          <p:cNvSpPr>
            <a:spLocks noChangeAspect="1"/>
          </p:cNvSpPr>
          <p:nvPr/>
        </p:nvSpPr>
        <p:spPr>
          <a:xfrm>
            <a:off x="8726518" y="507285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5D9F0EF0-3396-4442-BB7E-5F4F4A182FF0}"/>
              </a:ext>
            </a:extLst>
          </p:cNvPr>
          <p:cNvSpPr>
            <a:spLocks noChangeAspect="1"/>
          </p:cNvSpPr>
          <p:nvPr/>
        </p:nvSpPr>
        <p:spPr>
          <a:xfrm>
            <a:off x="8264020" y="552902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F14393E3-27A9-E54B-81A1-23CCD264D4DC}"/>
              </a:ext>
            </a:extLst>
          </p:cNvPr>
          <p:cNvSpPr>
            <a:spLocks noChangeAspect="1"/>
          </p:cNvSpPr>
          <p:nvPr/>
        </p:nvSpPr>
        <p:spPr>
          <a:xfrm>
            <a:off x="8714590" y="5522405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3" name="Picture 172">
            <a:extLst>
              <a:ext uri="{FF2B5EF4-FFF2-40B4-BE49-F238E27FC236}">
                <a16:creationId xmlns:a16="http://schemas.microsoft.com/office/drawing/2014/main" id="{9206C203-325A-A543-A70D-4A9676974E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7144333" y="2687200"/>
            <a:ext cx="5115083" cy="3501434"/>
          </a:xfrm>
          <a:prstGeom prst="rect">
            <a:avLst/>
          </a:prstGeom>
        </p:spPr>
      </p:pic>
      <p:sp>
        <p:nvSpPr>
          <p:cNvPr id="174" name="Rectangle 173">
            <a:extLst>
              <a:ext uri="{FF2B5EF4-FFF2-40B4-BE49-F238E27FC236}">
                <a16:creationId xmlns:a16="http://schemas.microsoft.com/office/drawing/2014/main" id="{157B8119-D639-C44C-BA2A-FEEC3318085B}"/>
              </a:ext>
            </a:extLst>
          </p:cNvPr>
          <p:cNvSpPr/>
          <p:nvPr/>
        </p:nvSpPr>
        <p:spPr>
          <a:xfrm>
            <a:off x="10802188" y="3059694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42E7FAEF-6B1D-6F4A-A5C3-A2F24F5AB98D}"/>
              </a:ext>
            </a:extLst>
          </p:cNvPr>
          <p:cNvSpPr/>
          <p:nvPr/>
        </p:nvSpPr>
        <p:spPr>
          <a:xfrm>
            <a:off x="11259388" y="3059694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47817215-D31C-7946-B7DC-5541110D6F52}"/>
              </a:ext>
            </a:extLst>
          </p:cNvPr>
          <p:cNvSpPr/>
          <p:nvPr/>
        </p:nvSpPr>
        <p:spPr>
          <a:xfrm>
            <a:off x="10802188" y="3516894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09966ADB-E755-C54D-8200-DE38AFA0246A}"/>
              </a:ext>
            </a:extLst>
          </p:cNvPr>
          <p:cNvSpPr/>
          <p:nvPr/>
        </p:nvSpPr>
        <p:spPr>
          <a:xfrm>
            <a:off x="11259388" y="3516894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292F2400-3742-D246-8231-63029F8CE314}"/>
              </a:ext>
            </a:extLst>
          </p:cNvPr>
          <p:cNvSpPr/>
          <p:nvPr/>
        </p:nvSpPr>
        <p:spPr>
          <a:xfrm>
            <a:off x="10802188" y="3974093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55CCDA8E-1F23-2449-9166-3AED51229756}"/>
              </a:ext>
            </a:extLst>
          </p:cNvPr>
          <p:cNvSpPr/>
          <p:nvPr/>
        </p:nvSpPr>
        <p:spPr>
          <a:xfrm>
            <a:off x="11259388" y="3974093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8ED91D35-6F3D-954E-BD75-50E0536E3D1E}"/>
              </a:ext>
            </a:extLst>
          </p:cNvPr>
          <p:cNvSpPr/>
          <p:nvPr/>
        </p:nvSpPr>
        <p:spPr>
          <a:xfrm>
            <a:off x="10802188" y="4431293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BD0F8582-FBFF-064A-AFC1-2219BE4EBE2B}"/>
              </a:ext>
            </a:extLst>
          </p:cNvPr>
          <p:cNvSpPr/>
          <p:nvPr/>
        </p:nvSpPr>
        <p:spPr>
          <a:xfrm>
            <a:off x="11259388" y="4431293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4C57D3CB-B2DB-E443-8DD1-DCFF09E7F390}"/>
              </a:ext>
            </a:extLst>
          </p:cNvPr>
          <p:cNvSpPr/>
          <p:nvPr/>
        </p:nvSpPr>
        <p:spPr>
          <a:xfrm>
            <a:off x="10802188" y="4888492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7630AC11-7B37-CA43-9C61-FCF42F00B8A5}"/>
              </a:ext>
            </a:extLst>
          </p:cNvPr>
          <p:cNvSpPr/>
          <p:nvPr/>
        </p:nvSpPr>
        <p:spPr>
          <a:xfrm>
            <a:off x="11259388" y="4888492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C1F9F8C8-946B-9C41-9A8B-003957106F85}"/>
              </a:ext>
            </a:extLst>
          </p:cNvPr>
          <p:cNvSpPr/>
          <p:nvPr/>
        </p:nvSpPr>
        <p:spPr>
          <a:xfrm>
            <a:off x="10802188" y="5345692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8D11072D-5849-9541-A106-89C8B9EB20ED}"/>
              </a:ext>
            </a:extLst>
          </p:cNvPr>
          <p:cNvSpPr/>
          <p:nvPr/>
        </p:nvSpPr>
        <p:spPr>
          <a:xfrm>
            <a:off x="11259388" y="5345692"/>
            <a:ext cx="457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9CBC40ED-7FBE-D549-8EEF-5A08909C2A6D}"/>
              </a:ext>
            </a:extLst>
          </p:cNvPr>
          <p:cNvSpPr>
            <a:spLocks noChangeAspect="1"/>
          </p:cNvSpPr>
          <p:nvPr/>
        </p:nvSpPr>
        <p:spPr>
          <a:xfrm>
            <a:off x="10980714" y="325628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BE08BC4C-605B-574C-8DDA-10227532A025}"/>
              </a:ext>
            </a:extLst>
          </p:cNvPr>
          <p:cNvSpPr>
            <a:spLocks noChangeAspect="1"/>
          </p:cNvSpPr>
          <p:nvPr/>
        </p:nvSpPr>
        <p:spPr>
          <a:xfrm>
            <a:off x="11456466" y="325068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85663BAC-CB81-7547-B71C-7982AD1D970C}"/>
              </a:ext>
            </a:extLst>
          </p:cNvPr>
          <p:cNvSpPr>
            <a:spLocks noChangeAspect="1"/>
          </p:cNvSpPr>
          <p:nvPr/>
        </p:nvSpPr>
        <p:spPr>
          <a:xfrm>
            <a:off x="11008482" y="369234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053A71E0-F8BD-ED4B-B0F1-23ABE2E18581}"/>
              </a:ext>
            </a:extLst>
          </p:cNvPr>
          <p:cNvSpPr>
            <a:spLocks noChangeAspect="1"/>
          </p:cNvSpPr>
          <p:nvPr/>
        </p:nvSpPr>
        <p:spPr>
          <a:xfrm>
            <a:off x="11444538" y="3685716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22EB8499-0E9F-C04F-BC94-4E5BEAB97915}"/>
              </a:ext>
            </a:extLst>
          </p:cNvPr>
          <p:cNvSpPr>
            <a:spLocks noChangeAspect="1"/>
          </p:cNvSpPr>
          <p:nvPr/>
        </p:nvSpPr>
        <p:spPr>
          <a:xfrm>
            <a:off x="11008482" y="4149545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E1D93AA3-9C7F-1F4B-89B1-672D13532266}"/>
              </a:ext>
            </a:extLst>
          </p:cNvPr>
          <p:cNvSpPr>
            <a:spLocks noChangeAspect="1"/>
          </p:cNvSpPr>
          <p:nvPr/>
        </p:nvSpPr>
        <p:spPr>
          <a:xfrm>
            <a:off x="11444538" y="4142921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E2BAACDC-9C48-DC4A-B5AB-30591D21556E}"/>
              </a:ext>
            </a:extLst>
          </p:cNvPr>
          <p:cNvSpPr>
            <a:spLocks noChangeAspect="1"/>
          </p:cNvSpPr>
          <p:nvPr/>
        </p:nvSpPr>
        <p:spPr>
          <a:xfrm>
            <a:off x="11001858" y="4600115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ABA98BE3-0281-1441-A6F4-54ED22698930}"/>
              </a:ext>
            </a:extLst>
          </p:cNvPr>
          <p:cNvSpPr>
            <a:spLocks noChangeAspect="1"/>
          </p:cNvSpPr>
          <p:nvPr/>
        </p:nvSpPr>
        <p:spPr>
          <a:xfrm>
            <a:off x="11437914" y="4613369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1CF66FD2-3D32-6F48-95BA-C4712D04FF15}"/>
              </a:ext>
            </a:extLst>
          </p:cNvPr>
          <p:cNvSpPr>
            <a:spLocks noChangeAspect="1"/>
          </p:cNvSpPr>
          <p:nvPr/>
        </p:nvSpPr>
        <p:spPr>
          <a:xfrm>
            <a:off x="10988604" y="508383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6D420EF3-B666-FD47-820E-0699442371A9}"/>
              </a:ext>
            </a:extLst>
          </p:cNvPr>
          <p:cNvSpPr>
            <a:spLocks noChangeAspect="1"/>
          </p:cNvSpPr>
          <p:nvPr/>
        </p:nvSpPr>
        <p:spPr>
          <a:xfrm>
            <a:off x="11449842" y="507823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041365AF-EC11-DF40-B1AD-BBB3C1B43A41}"/>
              </a:ext>
            </a:extLst>
          </p:cNvPr>
          <p:cNvSpPr>
            <a:spLocks noChangeAspect="1"/>
          </p:cNvSpPr>
          <p:nvPr/>
        </p:nvSpPr>
        <p:spPr>
          <a:xfrm>
            <a:off x="11001858" y="553440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5F6F99C5-52D6-4D4A-988E-E7AF5D022F84}"/>
              </a:ext>
            </a:extLst>
          </p:cNvPr>
          <p:cNvSpPr>
            <a:spLocks noChangeAspect="1"/>
          </p:cNvSpPr>
          <p:nvPr/>
        </p:nvSpPr>
        <p:spPr>
          <a:xfrm>
            <a:off x="11437914" y="5527776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FD477F46-E6DE-AE40-B44A-1A4C860CDBB0}"/>
              </a:ext>
            </a:extLst>
          </p:cNvPr>
          <p:cNvSpPr/>
          <p:nvPr/>
        </p:nvSpPr>
        <p:spPr>
          <a:xfrm>
            <a:off x="3101810" y="4094192"/>
            <a:ext cx="91440" cy="914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B9FDD074-B466-874E-8BF6-FA0204EB8795}"/>
              </a:ext>
            </a:extLst>
          </p:cNvPr>
          <p:cNvSpPr/>
          <p:nvPr/>
        </p:nvSpPr>
        <p:spPr>
          <a:xfrm>
            <a:off x="1597294" y="5334758"/>
            <a:ext cx="91440" cy="914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5214D98C-4D4E-6A43-A765-3F0D49A5080B}"/>
              </a:ext>
            </a:extLst>
          </p:cNvPr>
          <p:cNvSpPr txBox="1"/>
          <p:nvPr/>
        </p:nvSpPr>
        <p:spPr>
          <a:xfrm>
            <a:off x="7751279" y="2326599"/>
            <a:ext cx="4029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HRRR:  3 KM resolution, 2M temperature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AE17B21D-2209-1443-A942-CBEBDBAD7666}"/>
              </a:ext>
            </a:extLst>
          </p:cNvPr>
          <p:cNvSpPr txBox="1"/>
          <p:nvPr/>
        </p:nvSpPr>
        <p:spPr>
          <a:xfrm>
            <a:off x="1032358" y="2925586"/>
            <a:ext cx="413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GOES-15:  4 KM resolution IR, 1 KM visible</a:t>
            </a:r>
          </a:p>
        </p:txBody>
      </p:sp>
      <p:pic>
        <p:nvPicPr>
          <p:cNvPr id="202" name="Picture 201">
            <a:extLst>
              <a:ext uri="{FF2B5EF4-FFF2-40B4-BE49-F238E27FC236}">
                <a16:creationId xmlns:a16="http://schemas.microsoft.com/office/drawing/2014/main" id="{61BA3C7C-C165-FB46-A7C5-E554326EE8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982445" y="3317333"/>
            <a:ext cx="6093756" cy="4460630"/>
          </a:xfrm>
          <a:prstGeom prst="rect">
            <a:avLst/>
          </a:prstGeom>
        </p:spPr>
      </p:pic>
      <p:sp>
        <p:nvSpPr>
          <p:cNvPr id="216" name="Right Arrow 215">
            <a:extLst>
              <a:ext uri="{FF2B5EF4-FFF2-40B4-BE49-F238E27FC236}">
                <a16:creationId xmlns:a16="http://schemas.microsoft.com/office/drawing/2014/main" id="{550BAA60-06B0-B546-AAF1-0391D8D532B9}"/>
              </a:ext>
            </a:extLst>
          </p:cNvPr>
          <p:cNvSpPr/>
          <p:nvPr/>
        </p:nvSpPr>
        <p:spPr>
          <a:xfrm>
            <a:off x="5253225" y="4303526"/>
            <a:ext cx="1689652" cy="927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update</a:t>
            </a:r>
          </a:p>
        </p:txBody>
      </p:sp>
      <p:sp>
        <p:nvSpPr>
          <p:cNvPr id="217" name="Content Placeholder 216">
            <a:extLst>
              <a:ext uri="{FF2B5EF4-FFF2-40B4-BE49-F238E27FC236}">
                <a16:creationId xmlns:a16="http://schemas.microsoft.com/office/drawing/2014/main" id="{BD536863-857A-E240-9FFE-4341610F2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426" y="1011811"/>
            <a:ext cx="9994454" cy="1810141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Select more observations in one area (severe weather) and less in another (clear sky) determined by:</a:t>
            </a:r>
          </a:p>
          <a:p>
            <a:pPr lvl="1">
              <a:buFontTx/>
              <a:buChar char="-"/>
            </a:pPr>
            <a:r>
              <a:rPr lang="en-US" sz="2800" dirty="0"/>
              <a:t>Ensemble uncertainty</a:t>
            </a:r>
          </a:p>
          <a:p>
            <a:pPr lvl="1">
              <a:buFontTx/>
              <a:buChar char="-"/>
            </a:pPr>
            <a:r>
              <a:rPr lang="en-US" sz="2800" dirty="0"/>
              <a:t>ML feature recognition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9FB89-3A98-4644-9791-DCCD36C0B5EC}"/>
              </a:ext>
            </a:extLst>
          </p:cNvPr>
          <p:cNvSpPr txBox="1"/>
          <p:nvPr/>
        </p:nvSpPr>
        <p:spPr>
          <a:xfrm>
            <a:off x="540397" y="6091680"/>
            <a:ext cx="4053482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OBSERVATIONS:  GOES-15 Data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5A14B931-AC4B-C04D-97DC-D9D58EA0EF4D}"/>
              </a:ext>
            </a:extLst>
          </p:cNvPr>
          <p:cNvSpPr txBox="1"/>
          <p:nvPr/>
        </p:nvSpPr>
        <p:spPr>
          <a:xfrm>
            <a:off x="7548716" y="5962572"/>
            <a:ext cx="3776996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MODEL BACKGROUND STATE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24FA6D-9279-7E4C-88C0-3B87D4339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78668"/>
            <a:ext cx="2743200" cy="365125"/>
          </a:xfrm>
        </p:spPr>
        <p:txBody>
          <a:bodyPr/>
          <a:lstStyle/>
          <a:p>
            <a:fld id="{03F36B00-36DB-C942-AE34-A26D67392A32}" type="slidenum">
              <a:rPr lang="en-US" smtClean="0"/>
              <a:t>37</a:t>
            </a:fld>
            <a:endParaRPr lang="en-US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7BDE1AA5-6CE9-EC46-AACA-57152948BE9E}"/>
              </a:ext>
            </a:extLst>
          </p:cNvPr>
          <p:cNvSpPr/>
          <p:nvPr/>
        </p:nvSpPr>
        <p:spPr>
          <a:xfrm>
            <a:off x="2982539" y="4365865"/>
            <a:ext cx="91440" cy="914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9F2E053A-A340-B247-AEFB-B7568469E304}"/>
              </a:ext>
            </a:extLst>
          </p:cNvPr>
          <p:cNvSpPr/>
          <p:nvPr/>
        </p:nvSpPr>
        <p:spPr>
          <a:xfrm>
            <a:off x="3419861" y="3902045"/>
            <a:ext cx="91440" cy="914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41E85FD6-1CAF-D24E-AAB2-AF18AB5677BB}"/>
              </a:ext>
            </a:extLst>
          </p:cNvPr>
          <p:cNvSpPr/>
          <p:nvPr/>
        </p:nvSpPr>
        <p:spPr>
          <a:xfrm>
            <a:off x="3519253" y="4332739"/>
            <a:ext cx="91440" cy="914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2EB424CC-7E28-9244-9AB5-E0A009669E3E}"/>
              </a:ext>
            </a:extLst>
          </p:cNvPr>
          <p:cNvSpPr/>
          <p:nvPr/>
        </p:nvSpPr>
        <p:spPr>
          <a:xfrm>
            <a:off x="3313844" y="4551399"/>
            <a:ext cx="91440" cy="914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Date Placeholder 53">
            <a:extLst>
              <a:ext uri="{FF2B5EF4-FFF2-40B4-BE49-F238E27FC236}">
                <a16:creationId xmlns:a16="http://schemas.microsoft.com/office/drawing/2014/main" id="{56A83D42-F6B2-E641-9767-EFF55B3A1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109" name="Footer Placeholder 108">
            <a:extLst>
              <a:ext uri="{FF2B5EF4-FFF2-40B4-BE49-F238E27FC236}">
                <a16:creationId xmlns:a16="http://schemas.microsoft.com/office/drawing/2014/main" id="{46431923-93F1-E948-9B60-AFA266C5E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9559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032C5-B823-9649-9A0E-B41863311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Feature Detection – Typhoons</a:t>
            </a:r>
            <a:br>
              <a:rPr lang="en-US" dirty="0"/>
            </a:br>
            <a:r>
              <a:rPr lang="en-US" sz="2800" dirty="0"/>
              <a:t>Christina </a:t>
            </a:r>
            <a:r>
              <a:rPr lang="en-US" sz="2800" dirty="0" err="1"/>
              <a:t>Kumler</a:t>
            </a:r>
            <a:r>
              <a:rPr lang="en-US" sz="2800" dirty="0"/>
              <a:t>, </a:t>
            </a:r>
            <a:r>
              <a:rPr lang="en-US" sz="2800" dirty="0" err="1"/>
              <a:t>Jebb</a:t>
            </a:r>
            <a:r>
              <a:rPr lang="en-US" sz="2800" dirty="0"/>
              <a:t> Stewart, NOAA ESRL/GSD, 2018-2019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B476F-1AF3-BB49-8B0D-AC012E981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970" y="1924597"/>
            <a:ext cx="7075045" cy="4650548"/>
          </a:xfrm>
        </p:spPr>
        <p:txBody>
          <a:bodyPr>
            <a:normAutofit/>
          </a:bodyPr>
          <a:lstStyle/>
          <a:p>
            <a:r>
              <a:rPr lang="en-US" sz="3200" dirty="0"/>
              <a:t>Identify typhoons from satellite data</a:t>
            </a:r>
          </a:p>
          <a:p>
            <a:pPr lvl="1"/>
            <a:r>
              <a:rPr lang="en-US" sz="2800" dirty="0"/>
              <a:t>Accurate Identification</a:t>
            </a:r>
          </a:p>
          <a:p>
            <a:pPr lvl="1"/>
            <a:r>
              <a:rPr lang="en-US" sz="2800" dirty="0"/>
              <a:t>Early detection – prior to formation</a:t>
            </a:r>
          </a:p>
          <a:p>
            <a:r>
              <a:rPr lang="en-US" sz="3200" dirty="0"/>
              <a:t>Training - 6 years of data</a:t>
            </a:r>
          </a:p>
          <a:p>
            <a:pPr lvl="1"/>
            <a:r>
              <a:rPr lang="en-US" sz="2800" dirty="0"/>
              <a:t>Model output, satellite</a:t>
            </a:r>
          </a:p>
          <a:p>
            <a:pPr lvl="1"/>
            <a:r>
              <a:rPr lang="en-US" sz="2800" dirty="0"/>
              <a:t>11.5 hours (CPU)      - 3 minutes (GPU)</a:t>
            </a:r>
          </a:p>
          <a:p>
            <a:pPr lvl="1"/>
            <a:r>
              <a:rPr lang="en-US" sz="2800" dirty="0"/>
              <a:t>    5 weeks (CPU)       -     3 hours (GPU)</a:t>
            </a:r>
          </a:p>
          <a:p>
            <a:r>
              <a:rPr lang="en-US" sz="3200" dirty="0"/>
              <a:t>Inference</a:t>
            </a:r>
          </a:p>
          <a:p>
            <a:pPr lvl="1"/>
            <a:r>
              <a:rPr lang="en-US" sz="2800" dirty="0"/>
              <a:t>   1 second (CPU)       - 0.04 seconds (GPU)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AD5B-600F-4E4D-A621-198074F0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38</a:t>
            </a:fld>
            <a:endParaRPr lang="en-US"/>
          </a:p>
        </p:txBody>
      </p:sp>
      <p:pic>
        <p:nvPicPr>
          <p:cNvPr id="7" name="satellite">
            <a:hlinkClick r:id="" action="ppaction://media"/>
            <a:extLst>
              <a:ext uri="{FF2B5EF4-FFF2-40B4-BE49-F238E27FC236}">
                <a16:creationId xmlns:a16="http://schemas.microsoft.com/office/drawing/2014/main" id="{77F420B9-D071-8241-8BBF-DF7F773A45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8558" y="1680196"/>
            <a:ext cx="4676154" cy="467615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3E3E-7D16-E845-A653-794B3C684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C8943A-65C9-7549-90F2-4915C5A36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16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CBB92-D6F2-D340-864A-C22E7A3AC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6" y="139147"/>
            <a:ext cx="12017827" cy="1388711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en-US" sz="3600" b="1" dirty="0"/>
            </a:br>
            <a:r>
              <a:rPr lang="en-US" sz="3600" b="1" dirty="0"/>
              <a:t>Use of Machine Learning for Improved Initial Soil Moisture </a:t>
            </a:r>
            <a:br>
              <a:rPr lang="en-US" sz="3600" b="1" dirty="0"/>
            </a:br>
            <a:r>
              <a:rPr lang="en-US" sz="3600" b="1" dirty="0"/>
              <a:t>State in RAP/HRRR</a:t>
            </a:r>
            <a:br>
              <a:rPr lang="en-US" sz="3600" b="1" dirty="0"/>
            </a:br>
            <a:r>
              <a:rPr lang="en-US" sz="2700" dirty="0" err="1"/>
              <a:t>Isidora</a:t>
            </a:r>
            <a:r>
              <a:rPr lang="en-US" sz="2700" dirty="0"/>
              <a:t> </a:t>
            </a:r>
            <a:r>
              <a:rPr lang="en-US" sz="2700" dirty="0" err="1"/>
              <a:t>Jankov</a:t>
            </a:r>
            <a:r>
              <a:rPr lang="en-US" sz="2700" dirty="0"/>
              <a:t>, </a:t>
            </a:r>
            <a:r>
              <a:rPr lang="en-US" sz="2700" dirty="0" err="1"/>
              <a:t>Jebb</a:t>
            </a:r>
            <a:r>
              <a:rPr lang="en-US" sz="2700" dirty="0"/>
              <a:t> Stewart, Lidia </a:t>
            </a:r>
            <a:r>
              <a:rPr lang="en-US" sz="2700" dirty="0" err="1"/>
              <a:t>Trailovic</a:t>
            </a:r>
            <a:r>
              <a:rPr lang="en-US" sz="2700" dirty="0"/>
              <a:t>, NOAA ESRL/GSD, 2018-2019</a:t>
            </a:r>
            <a:br>
              <a:rPr lang="en-US" dirty="0"/>
            </a:br>
            <a:endParaRPr lang="en-US" dirty="0"/>
          </a:p>
        </p:txBody>
      </p:sp>
      <p:pic>
        <p:nvPicPr>
          <p:cNvPr id="4" name="image4.png">
            <a:extLst>
              <a:ext uri="{FF2B5EF4-FFF2-40B4-BE49-F238E27FC236}">
                <a16:creationId xmlns:a16="http://schemas.microsoft.com/office/drawing/2014/main" id="{D78BBDE7-7841-4E4B-B426-C092C1777DC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18603" y="1861403"/>
            <a:ext cx="5635930" cy="2030615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D9C9F8-DC1B-8947-9A0E-DD1CF061A8E6}"/>
              </a:ext>
            </a:extLst>
          </p:cNvPr>
          <p:cNvSpPr txBox="1"/>
          <p:nvPr/>
        </p:nvSpPr>
        <p:spPr>
          <a:xfrm>
            <a:off x="364995" y="4033245"/>
            <a:ext cx="5410297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soil moisture field from CPC and HRRR for April 15, 2018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similar features in the two data 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 Southeast U.S., CPC has higher values with a spatial pattern not present in HRRR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potential room for improvement in HRRR representation of soil moisture.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FE270F-9DBC-2E42-B879-23DC08863713}"/>
              </a:ext>
            </a:extLst>
          </p:cNvPr>
          <p:cNvSpPr txBox="1"/>
          <p:nvPr/>
        </p:nvSpPr>
        <p:spPr>
          <a:xfrm>
            <a:off x="5923803" y="1764889"/>
            <a:ext cx="60119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Improvement of RAP/HRRR initial soil state field by using ML will be performed in two steps: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improve correlation between observed surface variables and soil state (currently used correlation is empirical and based on limited number of case studies)</a:t>
            </a:r>
          </a:p>
          <a:p>
            <a:pPr marL="342900" indent="-342900">
              <a:buAutoNum type="arabicParenR"/>
            </a:pPr>
            <a:r>
              <a:rPr lang="en-US" dirty="0"/>
              <a:t>2) “nudge” the estimated soil moisture state by utilizing 10.3 micron channel from GOES-16/17 for the CONUS with a spatial resolution of 2 km and temporal resolution of 5 minutes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6B7153-AFD9-F243-B5F7-B950F12E7C79}"/>
              </a:ext>
            </a:extLst>
          </p:cNvPr>
          <p:cNvSpPr txBox="1"/>
          <p:nvPr/>
        </p:nvSpPr>
        <p:spPr>
          <a:xfrm>
            <a:off x="1223159" y="1580223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6E2DBB-32F3-294C-9FD2-9333B1071A48}"/>
              </a:ext>
            </a:extLst>
          </p:cNvPr>
          <p:cNvSpPr txBox="1"/>
          <p:nvPr/>
        </p:nvSpPr>
        <p:spPr>
          <a:xfrm>
            <a:off x="4154384" y="1587466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HRRR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34F3E5-AB6C-E74D-83D8-C369A10A37A9}"/>
              </a:ext>
            </a:extLst>
          </p:cNvPr>
          <p:cNvSpPr txBox="1"/>
          <p:nvPr/>
        </p:nvSpPr>
        <p:spPr>
          <a:xfrm>
            <a:off x="6095999" y="4864241"/>
            <a:ext cx="5731006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effort will facilitate: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general use of the high-resolution GOES-16/17</a:t>
            </a:r>
          </a:p>
          <a:p>
            <a:r>
              <a:rPr lang="en-US" dirty="0"/>
              <a:t>      ABI data set in data assimilation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expansion of ML use in areas of Numerical Weather </a:t>
            </a:r>
          </a:p>
          <a:p>
            <a:r>
              <a:rPr lang="en-US" dirty="0"/>
              <a:t>     Prediction (NWP) and data assimilation.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892788F-460C-7145-A853-B751C398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39</a:t>
            </a:fld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164807A-B936-5A48-A012-FE55F0A7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094EAD9-A219-5D45-94F5-FECD961B5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993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2D20E-08C3-6144-A8A3-7FCF6246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763" y="1463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NWS Weather Forecast Models (2019)</a:t>
            </a:r>
            <a:br>
              <a:rPr lang="en-US" sz="4800" dirty="0"/>
            </a:br>
            <a:r>
              <a:rPr lang="en-US" sz="3200" dirty="0"/>
              <a:t>constrained by HPC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04749D-D650-6743-8C86-9D3F07045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427" y="2321246"/>
            <a:ext cx="2632821" cy="31969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3D655C-2006-5945-BDF7-5B0145268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6042" y="4587860"/>
            <a:ext cx="2991234" cy="20902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809268-5685-EF42-AFF2-05AC319CCCED}"/>
              </a:ext>
            </a:extLst>
          </p:cNvPr>
          <p:cNvSpPr/>
          <p:nvPr/>
        </p:nvSpPr>
        <p:spPr>
          <a:xfrm>
            <a:off x="8292070" y="2728314"/>
            <a:ext cx="2632821" cy="23828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A73227-A11C-2D43-9303-CA69BB38358D}"/>
              </a:ext>
            </a:extLst>
          </p:cNvPr>
          <p:cNvSpPr txBox="1"/>
          <p:nvPr/>
        </p:nvSpPr>
        <p:spPr>
          <a:xfrm>
            <a:off x="10354572" y="2355480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112D08-C712-BE43-9351-A5015523D499}"/>
              </a:ext>
            </a:extLst>
          </p:cNvPr>
          <p:cNvSpPr txBox="1"/>
          <p:nvPr/>
        </p:nvSpPr>
        <p:spPr>
          <a:xfrm>
            <a:off x="11295037" y="4218528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HRRR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5D6904-8DDC-A541-9922-3C8A77FF70A1}"/>
              </a:ext>
            </a:extLst>
          </p:cNvPr>
          <p:cNvSpPr txBox="1"/>
          <p:nvPr/>
        </p:nvSpPr>
        <p:spPr>
          <a:xfrm>
            <a:off x="8915733" y="1206807"/>
            <a:ext cx="53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GFS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5DFB25-D8F1-F54B-89B5-1F93C7CFD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5504" y="1569475"/>
            <a:ext cx="2632821" cy="1974616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D63B7-A098-F94D-8277-6CFBFB120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807" y="1736830"/>
            <a:ext cx="7518042" cy="46557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300" b="1" dirty="0"/>
              <a:t>Higher resolution </a:t>
            </a:r>
            <a:r>
              <a:rPr lang="en-US" sz="3500" i="1" dirty="0"/>
              <a:t>means</a:t>
            </a:r>
            <a:endParaRPr lang="en-US" sz="4300" i="1" dirty="0"/>
          </a:p>
          <a:p>
            <a:pPr marL="0" indent="0">
              <a:buNone/>
            </a:pPr>
            <a:r>
              <a:rPr lang="en-US" sz="4300" b="1" dirty="0"/>
              <a:t>	smaller domain </a:t>
            </a:r>
            <a:r>
              <a:rPr lang="en-US" sz="3500" i="1" dirty="0"/>
              <a:t>and</a:t>
            </a:r>
            <a:endParaRPr lang="en-US" sz="4300" i="1" dirty="0"/>
          </a:p>
          <a:p>
            <a:pPr marL="0" indent="0">
              <a:buNone/>
            </a:pPr>
            <a:r>
              <a:rPr lang="en-US" sz="4300" b="1" dirty="0"/>
              <a:t>		shorter forecasts </a:t>
            </a:r>
            <a:endParaRPr lang="en-US" sz="1200" b="1" dirty="0"/>
          </a:p>
          <a:p>
            <a:pPr marL="0" indent="0">
              <a:buNone/>
            </a:pPr>
            <a:endParaRPr lang="en-US" sz="900" dirty="0"/>
          </a:p>
          <a:p>
            <a:r>
              <a:rPr lang="en-US" u="sng" dirty="0"/>
              <a:t>Global</a:t>
            </a:r>
            <a:r>
              <a:rPr lang="en-US" dirty="0"/>
              <a:t>:  Global Forecast System (GFS)  (28 KM)</a:t>
            </a:r>
          </a:p>
          <a:p>
            <a:pPr lvl="1"/>
            <a:r>
              <a:rPr lang="en-US" dirty="0"/>
              <a:t>Weeks: 0 - 16 day forecasts,  4x / day</a:t>
            </a:r>
          </a:p>
          <a:p>
            <a:pPr lvl="1"/>
            <a:endParaRPr lang="en-US" dirty="0"/>
          </a:p>
          <a:p>
            <a:r>
              <a:rPr lang="en-US" u="sng" dirty="0"/>
              <a:t>Regional</a:t>
            </a:r>
            <a:r>
              <a:rPr lang="en-US" dirty="0"/>
              <a:t>:  North American Model (NAM)  (12KM)</a:t>
            </a:r>
          </a:p>
          <a:p>
            <a:pPr lvl="1"/>
            <a:r>
              <a:rPr lang="en-US" dirty="0"/>
              <a:t>Days:  84 hours,  4x/day</a:t>
            </a:r>
          </a:p>
          <a:p>
            <a:pPr lvl="1"/>
            <a:endParaRPr lang="en-US" dirty="0"/>
          </a:p>
          <a:p>
            <a:r>
              <a:rPr lang="en-US" u="sng" dirty="0"/>
              <a:t>Regional</a:t>
            </a:r>
            <a:r>
              <a:rPr lang="en-US" dirty="0"/>
              <a:t>:  High Resolution Rapid Refresh (3KM) </a:t>
            </a:r>
          </a:p>
          <a:p>
            <a:pPr lvl="1"/>
            <a:r>
              <a:rPr lang="en-US" dirty="0"/>
              <a:t>Hours:  36 hours,  24x/day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80B5A6E-77AF-9C49-81B6-1349D52E3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4</a:t>
            </a:fld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62BF777-EC3E-004D-B02E-7E6734C24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173624B-198E-FB4C-A288-AA9252624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392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1DCA-B355-D242-992D-80BE9432B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81008"/>
            <a:ext cx="10515600" cy="1960631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#3 Get Data to End-Users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8D854-A677-254C-BBD6-66A7DAE97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40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035760-E914-8349-9DCB-6727EA80A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378" y="2753500"/>
            <a:ext cx="3296906" cy="2194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9158A3-49FE-B949-9C51-DD9F1C945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344" y="2753501"/>
            <a:ext cx="2926003" cy="21945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3EED76-06C3-6B44-A519-61F792DF6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474" y="3784891"/>
            <a:ext cx="2939951" cy="219210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7A547-9574-CB4C-B2DE-B34FAEBCB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65DF4-0EDD-F44D-A893-973DF7D08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2874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7C9157F3-6680-AA43-90F6-DF34D912E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761" y="81232"/>
            <a:ext cx="1802096" cy="18020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11E9A-BEAF-EC43-8740-CB65FADFB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86" y="1319213"/>
            <a:ext cx="8373717" cy="2070514"/>
          </a:xfrm>
        </p:spPr>
        <p:txBody>
          <a:bodyPr>
            <a:normAutofit/>
          </a:bodyPr>
          <a:lstStyle/>
          <a:p>
            <a:r>
              <a:rPr lang="en-US" sz="3200" dirty="0"/>
              <a:t>Data is too big to move</a:t>
            </a:r>
          </a:p>
          <a:p>
            <a:pPr lvl="1"/>
            <a:r>
              <a:rPr lang="en-US" sz="2800" dirty="0"/>
              <a:t>Co-locate HPC &amp; data</a:t>
            </a:r>
          </a:p>
          <a:p>
            <a:pPr lvl="1"/>
            <a:r>
              <a:rPr lang="en-US" sz="2800" dirty="0"/>
              <a:t>On-demand access</a:t>
            </a:r>
          </a:p>
          <a:p>
            <a:pPr lvl="1"/>
            <a:r>
              <a:rPr lang="en-US" sz="2800" dirty="0"/>
              <a:t>ML/DL driven analytics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8344B-453D-0948-AC8E-750DF71A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41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10C93A0-E6BC-FA44-A605-084003492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125"/>
            <a:ext cx="10515600" cy="1325563"/>
          </a:xfrm>
        </p:spPr>
        <p:txBody>
          <a:bodyPr/>
          <a:lstStyle/>
          <a:p>
            <a:r>
              <a:rPr lang="en-US" dirty="0"/>
              <a:t>Big Data Handling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266D92F1-2A35-E742-8AA4-2878B0F45055}"/>
              </a:ext>
            </a:extLst>
          </p:cNvPr>
          <p:cNvSpPr/>
          <p:nvPr/>
        </p:nvSpPr>
        <p:spPr>
          <a:xfrm>
            <a:off x="6539746" y="438553"/>
            <a:ext cx="4966252" cy="284967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4DF025-BDCC-3A4D-BDCA-3D57ABD53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868" y="1370237"/>
            <a:ext cx="1674743" cy="937856"/>
          </a:xfrm>
          <a:prstGeom prst="rect">
            <a:avLst/>
          </a:prstGeom>
        </p:spPr>
      </p:pic>
      <p:sp>
        <p:nvSpPr>
          <p:cNvPr id="10" name="Can 9">
            <a:extLst>
              <a:ext uri="{FF2B5EF4-FFF2-40B4-BE49-F238E27FC236}">
                <a16:creationId xmlns:a16="http://schemas.microsoft.com/office/drawing/2014/main" id="{B6F8E0DE-A73C-4840-97AF-4156FA06FEF2}"/>
              </a:ext>
            </a:extLst>
          </p:cNvPr>
          <p:cNvSpPr/>
          <p:nvPr/>
        </p:nvSpPr>
        <p:spPr>
          <a:xfrm>
            <a:off x="10099613" y="1162223"/>
            <a:ext cx="755374" cy="744951"/>
          </a:xfrm>
          <a:prstGeom prst="ca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1" name="Can 10">
            <a:extLst>
              <a:ext uri="{FF2B5EF4-FFF2-40B4-BE49-F238E27FC236}">
                <a16:creationId xmlns:a16="http://schemas.microsoft.com/office/drawing/2014/main" id="{212D25C7-6882-7D4A-AEB3-8E8D87053662}"/>
              </a:ext>
            </a:extLst>
          </p:cNvPr>
          <p:cNvSpPr/>
          <p:nvPr/>
        </p:nvSpPr>
        <p:spPr>
          <a:xfrm>
            <a:off x="9614251" y="1353896"/>
            <a:ext cx="755374" cy="744951"/>
          </a:xfrm>
          <a:prstGeom prst="ca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2" name="Can 11">
            <a:extLst>
              <a:ext uri="{FF2B5EF4-FFF2-40B4-BE49-F238E27FC236}">
                <a16:creationId xmlns:a16="http://schemas.microsoft.com/office/drawing/2014/main" id="{363D60FF-61B6-9F49-9569-1B2FBA8C14F6}"/>
              </a:ext>
            </a:extLst>
          </p:cNvPr>
          <p:cNvSpPr/>
          <p:nvPr/>
        </p:nvSpPr>
        <p:spPr>
          <a:xfrm>
            <a:off x="9150425" y="1573971"/>
            <a:ext cx="755374" cy="744951"/>
          </a:xfrm>
          <a:prstGeom prst="ca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70C5C1-7962-9644-A951-BCA3DC79B831}"/>
              </a:ext>
            </a:extLst>
          </p:cNvPr>
          <p:cNvSpPr txBox="1"/>
          <p:nvPr/>
        </p:nvSpPr>
        <p:spPr>
          <a:xfrm>
            <a:off x="5470999" y="3874704"/>
            <a:ext cx="2053063" cy="70788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/>
              <a:t>Analytics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7087AD-80A9-2649-8BBF-DEA9C0D729D3}"/>
              </a:ext>
            </a:extLst>
          </p:cNvPr>
          <p:cNvSpPr txBox="1"/>
          <p:nvPr/>
        </p:nvSpPr>
        <p:spPr>
          <a:xfrm>
            <a:off x="7943529" y="4348574"/>
            <a:ext cx="2533771" cy="70788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/>
              <a:t>Informatics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C6EA4D-B7D4-234A-B8EF-ABA975D063BB}"/>
              </a:ext>
            </a:extLst>
          </p:cNvPr>
          <p:cNvSpPr txBox="1"/>
          <p:nvPr/>
        </p:nvSpPr>
        <p:spPr>
          <a:xfrm>
            <a:off x="3233728" y="3369227"/>
            <a:ext cx="1802096" cy="70788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/>
              <a:t>ML / DL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BFAA950-B390-FD47-943C-F24E70A4C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805995"/>
            <a:ext cx="1085159" cy="10851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3D0DF82-BD83-114D-9714-25C247FED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4909" y="4270388"/>
            <a:ext cx="1241532" cy="12415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C0E4E6-0591-1942-A0A2-FDD5E0368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3810000" y="4928222"/>
            <a:ext cx="1241532" cy="826183"/>
          </a:xfrm>
          <a:prstGeom prst="rect">
            <a:avLst/>
          </a:prstGeom>
        </p:spPr>
      </p:pic>
      <p:sp>
        <p:nvSpPr>
          <p:cNvPr id="26" name="Cube 25">
            <a:extLst>
              <a:ext uri="{FF2B5EF4-FFF2-40B4-BE49-F238E27FC236}">
                <a16:creationId xmlns:a16="http://schemas.microsoft.com/office/drawing/2014/main" id="{F27FA311-81DA-B44A-9899-42BDFC4BC514}"/>
              </a:ext>
            </a:extLst>
          </p:cNvPr>
          <p:cNvSpPr/>
          <p:nvPr/>
        </p:nvSpPr>
        <p:spPr>
          <a:xfrm>
            <a:off x="5824330" y="5191049"/>
            <a:ext cx="959984" cy="74151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88DECFB-3132-734E-B3D0-950EE841A5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7705" y="5392770"/>
            <a:ext cx="777240" cy="57893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E7C9461-578C-0249-880E-E87D2419A725}"/>
              </a:ext>
            </a:extLst>
          </p:cNvPr>
          <p:cNvSpPr txBox="1"/>
          <p:nvPr/>
        </p:nvSpPr>
        <p:spPr>
          <a:xfrm>
            <a:off x="5901430" y="5926293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grids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91AE43-33B0-D84E-9D3D-73C537CC51A2}"/>
              </a:ext>
            </a:extLst>
          </p:cNvPr>
          <p:cNvSpPr txBox="1"/>
          <p:nvPr/>
        </p:nvSpPr>
        <p:spPr>
          <a:xfrm>
            <a:off x="4024589" y="5673019"/>
            <a:ext cx="71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pixels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C0A858-1825-B64F-9422-A8D89E68F2A7}"/>
              </a:ext>
            </a:extLst>
          </p:cNvPr>
          <p:cNvSpPr txBox="1"/>
          <p:nvPr/>
        </p:nvSpPr>
        <p:spPr>
          <a:xfrm>
            <a:off x="657037" y="4802705"/>
            <a:ext cx="129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information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E46135-8601-C446-A30D-BC93E53F1D50}"/>
              </a:ext>
            </a:extLst>
          </p:cNvPr>
          <p:cNvSpPr txBox="1"/>
          <p:nvPr/>
        </p:nvSpPr>
        <p:spPr>
          <a:xfrm>
            <a:off x="2380805" y="5484416"/>
            <a:ext cx="897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insights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37EA6C3-5F33-2F4E-B0B8-02A23D7694EC}"/>
              </a:ext>
            </a:extLst>
          </p:cNvPr>
          <p:cNvCxnSpPr>
            <a:cxnSpLocks/>
          </p:cNvCxnSpPr>
          <p:nvPr/>
        </p:nvCxnSpPr>
        <p:spPr>
          <a:xfrm flipH="1">
            <a:off x="5227984" y="2288418"/>
            <a:ext cx="1749286" cy="820985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60BDFC9-A874-EF4E-BCE7-AFA5AAC8B31F}"/>
              </a:ext>
            </a:extLst>
          </p:cNvPr>
          <p:cNvCxnSpPr>
            <a:cxnSpLocks/>
          </p:cNvCxnSpPr>
          <p:nvPr/>
        </p:nvCxnSpPr>
        <p:spPr>
          <a:xfrm flipH="1">
            <a:off x="6497530" y="2602158"/>
            <a:ext cx="1026532" cy="877383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FFF5880-C68D-7C41-9928-32F236F54531}"/>
              </a:ext>
            </a:extLst>
          </p:cNvPr>
          <p:cNvCxnSpPr>
            <a:cxnSpLocks/>
          </p:cNvCxnSpPr>
          <p:nvPr/>
        </p:nvCxnSpPr>
        <p:spPr>
          <a:xfrm flipH="1">
            <a:off x="7943530" y="2638649"/>
            <a:ext cx="600089" cy="1081634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83AC1D8-6643-904F-AB98-A4D2BA51C8FD}"/>
              </a:ext>
            </a:extLst>
          </p:cNvPr>
          <p:cNvCxnSpPr>
            <a:cxnSpLocks/>
          </p:cNvCxnSpPr>
          <p:nvPr/>
        </p:nvCxnSpPr>
        <p:spPr>
          <a:xfrm flipH="1">
            <a:off x="9236479" y="2686020"/>
            <a:ext cx="71631" cy="1308351"/>
          </a:xfrm>
          <a:prstGeom prst="straightConnector1">
            <a:avLst/>
          </a:prstGeom>
          <a:ln w="539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6CA0E80-EF94-714E-ACFA-19ABB4F99FD7}"/>
              </a:ext>
            </a:extLst>
          </p:cNvPr>
          <p:cNvSpPr txBox="1"/>
          <p:nvPr/>
        </p:nvSpPr>
        <p:spPr>
          <a:xfrm>
            <a:off x="8119239" y="685611"/>
            <a:ext cx="2292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Cloud Services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DB75010-94DF-FF49-A3DE-DD7D72A740FA}"/>
              </a:ext>
            </a:extLst>
          </p:cNvPr>
          <p:cNvSpPr txBox="1"/>
          <p:nvPr/>
        </p:nvSpPr>
        <p:spPr>
          <a:xfrm rot="20378257">
            <a:off x="9548456" y="3179393"/>
            <a:ext cx="2735814" cy="58477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OBSERVATIONS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379C2C2-B982-E34C-A2A9-E1DE2BBF7667}"/>
              </a:ext>
            </a:extLst>
          </p:cNvPr>
          <p:cNvCxnSpPr>
            <a:cxnSpLocks/>
          </p:cNvCxnSpPr>
          <p:nvPr/>
        </p:nvCxnSpPr>
        <p:spPr>
          <a:xfrm flipH="1" flipV="1">
            <a:off x="10814625" y="2182236"/>
            <a:ext cx="812699" cy="732716"/>
          </a:xfrm>
          <a:prstGeom prst="straightConnector1">
            <a:avLst/>
          </a:prstGeom>
          <a:ln w="1270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4E69E56-81C7-354F-BDD1-7CE1FE765884}"/>
              </a:ext>
            </a:extLst>
          </p:cNvPr>
          <p:cNvCxnSpPr>
            <a:cxnSpLocks/>
            <a:stCxn id="50" idx="0"/>
          </p:cNvCxnSpPr>
          <p:nvPr/>
        </p:nvCxnSpPr>
        <p:spPr>
          <a:xfrm flipH="1" flipV="1">
            <a:off x="10275914" y="2424275"/>
            <a:ext cx="538711" cy="773389"/>
          </a:xfrm>
          <a:prstGeom prst="straightConnector1">
            <a:avLst/>
          </a:prstGeom>
          <a:ln w="1270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ABDAB8D-8DDE-9141-B75C-D11EAA45E300}"/>
              </a:ext>
            </a:extLst>
          </p:cNvPr>
          <p:cNvCxnSpPr>
            <a:cxnSpLocks/>
          </p:cNvCxnSpPr>
          <p:nvPr/>
        </p:nvCxnSpPr>
        <p:spPr>
          <a:xfrm flipH="1" flipV="1">
            <a:off x="9678886" y="2549814"/>
            <a:ext cx="358331" cy="941844"/>
          </a:xfrm>
          <a:prstGeom prst="straightConnector1">
            <a:avLst/>
          </a:prstGeom>
          <a:ln w="1270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3196108-F6F7-114D-8A7C-A412085BBC6E}"/>
              </a:ext>
            </a:extLst>
          </p:cNvPr>
          <p:cNvCxnSpPr>
            <a:cxnSpLocks/>
          </p:cNvCxnSpPr>
          <p:nvPr/>
        </p:nvCxnSpPr>
        <p:spPr>
          <a:xfrm flipH="1">
            <a:off x="2464701" y="3720283"/>
            <a:ext cx="278500" cy="85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BEF020F-ECA9-7340-91BE-8F0B03CED392}"/>
              </a:ext>
            </a:extLst>
          </p:cNvPr>
          <p:cNvCxnSpPr>
            <a:cxnSpLocks/>
          </p:cNvCxnSpPr>
          <p:nvPr/>
        </p:nvCxnSpPr>
        <p:spPr>
          <a:xfrm flipH="1">
            <a:off x="2688788" y="3872683"/>
            <a:ext cx="206813" cy="204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C329016-2E14-5B47-9AF8-5D56377F9E0C}"/>
              </a:ext>
            </a:extLst>
          </p:cNvPr>
          <p:cNvCxnSpPr>
            <a:cxnSpLocks/>
          </p:cNvCxnSpPr>
          <p:nvPr/>
        </p:nvCxnSpPr>
        <p:spPr>
          <a:xfrm flipH="1">
            <a:off x="3722293" y="4258763"/>
            <a:ext cx="128348" cy="287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D191954-4530-E645-878E-70CAB5A39FFB}"/>
              </a:ext>
            </a:extLst>
          </p:cNvPr>
          <p:cNvCxnSpPr>
            <a:cxnSpLocks/>
          </p:cNvCxnSpPr>
          <p:nvPr/>
        </p:nvCxnSpPr>
        <p:spPr>
          <a:xfrm>
            <a:off x="4124962" y="4289243"/>
            <a:ext cx="63000" cy="351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6BB410D-447F-F248-9DF7-A7AD651C8A7E}"/>
              </a:ext>
            </a:extLst>
          </p:cNvPr>
          <p:cNvCxnSpPr>
            <a:cxnSpLocks/>
          </p:cNvCxnSpPr>
          <p:nvPr/>
        </p:nvCxnSpPr>
        <p:spPr>
          <a:xfrm>
            <a:off x="4582162" y="4299403"/>
            <a:ext cx="206679" cy="273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02D1878-8EA5-2D48-9AE1-B376F1FD2B68}"/>
              </a:ext>
            </a:extLst>
          </p:cNvPr>
          <p:cNvCxnSpPr>
            <a:cxnSpLocks/>
          </p:cNvCxnSpPr>
          <p:nvPr/>
        </p:nvCxnSpPr>
        <p:spPr>
          <a:xfrm flipH="1">
            <a:off x="5825177" y="4711800"/>
            <a:ext cx="128348" cy="287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362A5950-389D-9948-B3D3-1DDA1C7FECDA}"/>
              </a:ext>
            </a:extLst>
          </p:cNvPr>
          <p:cNvCxnSpPr>
            <a:cxnSpLocks/>
          </p:cNvCxnSpPr>
          <p:nvPr/>
        </p:nvCxnSpPr>
        <p:spPr>
          <a:xfrm>
            <a:off x="6268485" y="4742280"/>
            <a:ext cx="141962" cy="269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4591D22D-0F5F-954A-9D70-281BC56E3DA5}"/>
              </a:ext>
            </a:extLst>
          </p:cNvPr>
          <p:cNvCxnSpPr>
            <a:cxnSpLocks/>
          </p:cNvCxnSpPr>
          <p:nvPr/>
        </p:nvCxnSpPr>
        <p:spPr>
          <a:xfrm flipH="1">
            <a:off x="5366492" y="4762600"/>
            <a:ext cx="190794" cy="215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2FF722A8-34A0-494A-9C62-A58B90A7801F}"/>
              </a:ext>
            </a:extLst>
          </p:cNvPr>
          <p:cNvCxnSpPr>
            <a:cxnSpLocks/>
          </p:cNvCxnSpPr>
          <p:nvPr/>
        </p:nvCxnSpPr>
        <p:spPr>
          <a:xfrm flipH="1">
            <a:off x="7420268" y="4843382"/>
            <a:ext cx="255369" cy="213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2B6261-61A8-8040-B970-08EA4EE16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BF28D-6CBB-D64A-BFBC-6A0830024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5574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2909C37-1DA7-B044-8A01-26E11EB86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16" y="1447891"/>
            <a:ext cx="4187685" cy="52777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761546-FB69-BF48-A8D6-0E30F10B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20" y="119241"/>
            <a:ext cx="705884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5G Wireless &amp; Edge Computing</a:t>
            </a:r>
            <a:endParaRPr lang="en-US" sz="4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F0E26B-61CF-FF48-B4B1-D4E9A64EA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42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2132DA8-2569-EC41-BB5A-20FB2738B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A5766D46-ED16-2447-9D64-B5285450B096}"/>
              </a:ext>
            </a:extLst>
          </p:cNvPr>
          <p:cNvSpPr/>
          <p:nvPr/>
        </p:nvSpPr>
        <p:spPr>
          <a:xfrm>
            <a:off x="6539746" y="438553"/>
            <a:ext cx="4966252" cy="284967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63CD86-F6E5-0A47-AD39-860C15990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868" y="1370237"/>
            <a:ext cx="1674743" cy="937856"/>
          </a:xfrm>
          <a:prstGeom prst="rect">
            <a:avLst/>
          </a:prstGeom>
        </p:spPr>
      </p:pic>
      <p:sp>
        <p:nvSpPr>
          <p:cNvPr id="9" name="Can 8">
            <a:extLst>
              <a:ext uri="{FF2B5EF4-FFF2-40B4-BE49-F238E27FC236}">
                <a16:creationId xmlns:a16="http://schemas.microsoft.com/office/drawing/2014/main" id="{14102F7E-0B05-B944-A1EA-1D88A1BFC7F2}"/>
              </a:ext>
            </a:extLst>
          </p:cNvPr>
          <p:cNvSpPr/>
          <p:nvPr/>
        </p:nvSpPr>
        <p:spPr>
          <a:xfrm>
            <a:off x="10099613" y="1162223"/>
            <a:ext cx="755374" cy="744951"/>
          </a:xfrm>
          <a:prstGeom prst="ca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0" name="Can 9">
            <a:extLst>
              <a:ext uri="{FF2B5EF4-FFF2-40B4-BE49-F238E27FC236}">
                <a16:creationId xmlns:a16="http://schemas.microsoft.com/office/drawing/2014/main" id="{35F4284C-920A-464F-BCD9-9C0845C4BDDD}"/>
              </a:ext>
            </a:extLst>
          </p:cNvPr>
          <p:cNvSpPr/>
          <p:nvPr/>
        </p:nvSpPr>
        <p:spPr>
          <a:xfrm>
            <a:off x="9614251" y="1353896"/>
            <a:ext cx="755374" cy="744951"/>
          </a:xfrm>
          <a:prstGeom prst="ca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1" name="Can 10">
            <a:extLst>
              <a:ext uri="{FF2B5EF4-FFF2-40B4-BE49-F238E27FC236}">
                <a16:creationId xmlns:a16="http://schemas.microsoft.com/office/drawing/2014/main" id="{29F835A5-5A14-4645-A042-98542EF02B32}"/>
              </a:ext>
            </a:extLst>
          </p:cNvPr>
          <p:cNvSpPr/>
          <p:nvPr/>
        </p:nvSpPr>
        <p:spPr>
          <a:xfrm>
            <a:off x="9150425" y="1573971"/>
            <a:ext cx="755374" cy="744951"/>
          </a:xfrm>
          <a:prstGeom prst="ca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77FD4E-07BB-4F4A-B434-A719CEA6AA18}"/>
              </a:ext>
            </a:extLst>
          </p:cNvPr>
          <p:cNvSpPr txBox="1"/>
          <p:nvPr/>
        </p:nvSpPr>
        <p:spPr>
          <a:xfrm>
            <a:off x="8363483" y="729193"/>
            <a:ext cx="1992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Cloud Services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5CD82CA-1783-2648-B53B-82517B804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360033"/>
              </p:ext>
            </p:extLst>
          </p:nvPr>
        </p:nvGraphicFramePr>
        <p:xfrm>
          <a:off x="5805401" y="4351198"/>
          <a:ext cx="5700597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152">
                  <a:extLst>
                    <a:ext uri="{9D8B030D-6E8A-4147-A177-3AD203B41FA5}">
                      <a16:colId xmlns:a16="http://schemas.microsoft.com/office/drawing/2014/main" val="1140453265"/>
                    </a:ext>
                  </a:extLst>
                </a:gridCol>
                <a:gridCol w="1729348">
                  <a:extLst>
                    <a:ext uri="{9D8B030D-6E8A-4147-A177-3AD203B41FA5}">
                      <a16:colId xmlns:a16="http://schemas.microsoft.com/office/drawing/2014/main" val="4293600603"/>
                    </a:ext>
                  </a:extLst>
                </a:gridCol>
                <a:gridCol w="1705097">
                  <a:extLst>
                    <a:ext uri="{9D8B030D-6E8A-4147-A177-3AD203B41FA5}">
                      <a16:colId xmlns:a16="http://schemas.microsoft.com/office/drawing/2014/main" val="24892037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Wireless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702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Average Data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 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100 Mb/s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667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Peak Data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150 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10,000 Mb/s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536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50 </a:t>
                      </a:r>
                      <a:r>
                        <a:rPr lang="en-US" sz="2000" dirty="0" err="1"/>
                        <a:t>ms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 </a:t>
                      </a:r>
                      <a:r>
                        <a:rPr lang="en-US" sz="2000" dirty="0" err="1"/>
                        <a:t>ms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429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Connection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2000 cu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20,000 cu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1551337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BE132EB-DD07-9B4E-A3CB-E8AD9E6A3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943" y="2891794"/>
            <a:ext cx="1300007" cy="8691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CE2D1C-EA22-FC4E-88FF-C97524408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20" y="3314338"/>
            <a:ext cx="1300007" cy="952677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243A7E1-894B-E946-BF33-DD4AEB650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935" y="1145649"/>
            <a:ext cx="5620783" cy="1299476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r>
              <a:rPr lang="en-US" dirty="0"/>
              <a:t>Local compute on local data</a:t>
            </a:r>
          </a:p>
          <a:p>
            <a:pPr lvl="1"/>
            <a:r>
              <a:rPr lang="en-US" dirty="0"/>
              <a:t>Sensor networks, local observations</a:t>
            </a:r>
          </a:p>
          <a:p>
            <a:r>
              <a:rPr lang="en-US" dirty="0"/>
              <a:t>Global compute on merged local data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D86BD48-149D-CF43-BB44-4D981F83AE81}"/>
              </a:ext>
            </a:extLst>
          </p:cNvPr>
          <p:cNvCxnSpPr>
            <a:cxnSpLocks/>
          </p:cNvCxnSpPr>
          <p:nvPr/>
        </p:nvCxnSpPr>
        <p:spPr>
          <a:xfrm flipV="1">
            <a:off x="5188163" y="2469077"/>
            <a:ext cx="1903742" cy="1305121"/>
          </a:xfrm>
          <a:prstGeom prst="straightConnector1">
            <a:avLst/>
          </a:prstGeom>
          <a:ln w="666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63D6851F-C199-6946-8E7C-B46FEF6F3F83}"/>
              </a:ext>
            </a:extLst>
          </p:cNvPr>
          <p:cNvSpPr/>
          <p:nvPr/>
        </p:nvSpPr>
        <p:spPr>
          <a:xfrm>
            <a:off x="5101655" y="3102592"/>
            <a:ext cx="1351583" cy="476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Chicago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24E4430-D15C-A745-B926-6E32B70B08B0}"/>
              </a:ext>
            </a:extLst>
          </p:cNvPr>
          <p:cNvCxnSpPr>
            <a:cxnSpLocks/>
          </p:cNvCxnSpPr>
          <p:nvPr/>
        </p:nvCxnSpPr>
        <p:spPr>
          <a:xfrm flipV="1">
            <a:off x="6689975" y="2773025"/>
            <a:ext cx="1178567" cy="1261804"/>
          </a:xfrm>
          <a:prstGeom prst="straightConnector1">
            <a:avLst/>
          </a:prstGeom>
          <a:ln w="666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FE4EAE45-86A1-8449-BE5B-57320CEF9E19}"/>
              </a:ext>
            </a:extLst>
          </p:cNvPr>
          <p:cNvSpPr/>
          <p:nvPr/>
        </p:nvSpPr>
        <p:spPr>
          <a:xfrm>
            <a:off x="6606093" y="3231997"/>
            <a:ext cx="1351583" cy="476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Miami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B9D83C6-90AD-0F44-BCE7-FC8A2145FA20}"/>
              </a:ext>
            </a:extLst>
          </p:cNvPr>
          <p:cNvCxnSpPr>
            <a:cxnSpLocks/>
          </p:cNvCxnSpPr>
          <p:nvPr/>
        </p:nvCxnSpPr>
        <p:spPr>
          <a:xfrm flipH="1" flipV="1">
            <a:off x="10099613" y="2628657"/>
            <a:ext cx="1254187" cy="1104242"/>
          </a:xfrm>
          <a:prstGeom prst="straightConnector1">
            <a:avLst/>
          </a:prstGeom>
          <a:ln w="666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D449C923-6184-974E-AC48-2D67BDDB655D}"/>
              </a:ext>
            </a:extLst>
          </p:cNvPr>
          <p:cNvSpPr/>
          <p:nvPr/>
        </p:nvSpPr>
        <p:spPr>
          <a:xfrm>
            <a:off x="10304644" y="3068178"/>
            <a:ext cx="1351583" cy="476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Boston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F608AC9-B35B-6743-B65D-6A91F42963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1100" y="4112534"/>
            <a:ext cx="1524000" cy="1143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B80A19D-6861-3945-A0E1-0E2656422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8039" y="5944744"/>
            <a:ext cx="1753681" cy="9803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3C3E443-9EC3-F34A-823C-A71B575531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719" y="4758229"/>
            <a:ext cx="1993824" cy="1325564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96197C2D-B971-F548-82C5-F5D68867F701}"/>
              </a:ext>
            </a:extLst>
          </p:cNvPr>
          <p:cNvSpPr/>
          <p:nvPr/>
        </p:nvSpPr>
        <p:spPr>
          <a:xfrm>
            <a:off x="827566" y="2501148"/>
            <a:ext cx="2473064" cy="103504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local cloud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3F6E582-C0E7-8B47-9C45-FFF896C569CA}"/>
              </a:ext>
            </a:extLst>
          </p:cNvPr>
          <p:cNvCxnSpPr>
            <a:cxnSpLocks/>
          </p:cNvCxnSpPr>
          <p:nvPr/>
        </p:nvCxnSpPr>
        <p:spPr>
          <a:xfrm flipH="1" flipV="1">
            <a:off x="2392013" y="3314338"/>
            <a:ext cx="1399095" cy="1081301"/>
          </a:xfrm>
          <a:prstGeom prst="straightConnector1">
            <a:avLst/>
          </a:prstGeom>
          <a:ln w="666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900C58F-831C-074C-98A3-200D248F8448}"/>
              </a:ext>
            </a:extLst>
          </p:cNvPr>
          <p:cNvCxnSpPr>
            <a:cxnSpLocks/>
          </p:cNvCxnSpPr>
          <p:nvPr/>
        </p:nvCxnSpPr>
        <p:spPr>
          <a:xfrm flipH="1" flipV="1">
            <a:off x="2715958" y="2839730"/>
            <a:ext cx="805142" cy="387549"/>
          </a:xfrm>
          <a:prstGeom prst="straightConnector1">
            <a:avLst/>
          </a:prstGeom>
          <a:ln w="666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773F6BA-300E-7C4D-AC22-D85E2E8F5A0D}"/>
              </a:ext>
            </a:extLst>
          </p:cNvPr>
          <p:cNvCxnSpPr>
            <a:cxnSpLocks/>
          </p:cNvCxnSpPr>
          <p:nvPr/>
        </p:nvCxnSpPr>
        <p:spPr>
          <a:xfrm flipV="1">
            <a:off x="1484089" y="3361381"/>
            <a:ext cx="392982" cy="1586120"/>
          </a:xfrm>
          <a:prstGeom prst="straightConnector1">
            <a:avLst/>
          </a:prstGeom>
          <a:ln w="666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9ACE5E8-E264-0F45-8209-82D66B85E7E6}"/>
              </a:ext>
            </a:extLst>
          </p:cNvPr>
          <p:cNvCxnSpPr>
            <a:cxnSpLocks/>
          </p:cNvCxnSpPr>
          <p:nvPr/>
        </p:nvCxnSpPr>
        <p:spPr>
          <a:xfrm flipH="1" flipV="1">
            <a:off x="2162769" y="3227279"/>
            <a:ext cx="438920" cy="2837822"/>
          </a:xfrm>
          <a:prstGeom prst="straightConnector1">
            <a:avLst/>
          </a:prstGeom>
          <a:ln w="666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BFE5345-B70D-354D-A7F7-342560908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591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1DCA-B355-D242-992D-80BE9432B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430" y="1099585"/>
            <a:ext cx="8087139" cy="2329415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#4 Improve Software Architecture and Development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E41E06-E8B3-3C44-B85F-F310DFF13CBE}"/>
              </a:ext>
            </a:extLst>
          </p:cNvPr>
          <p:cNvSpPr txBox="1"/>
          <p:nvPr/>
        </p:nvSpPr>
        <p:spPr>
          <a:xfrm>
            <a:off x="4745933" y="3644360"/>
            <a:ext cx="27001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Design</a:t>
            </a:r>
          </a:p>
          <a:p>
            <a:pPr algn="ctr"/>
            <a:r>
              <a:rPr lang="en-US" sz="3200" dirty="0"/>
              <a:t>Develop</a:t>
            </a:r>
          </a:p>
          <a:p>
            <a:pPr algn="ctr"/>
            <a:r>
              <a:rPr lang="en-US" sz="3200" dirty="0"/>
              <a:t>Test</a:t>
            </a:r>
          </a:p>
          <a:p>
            <a:pPr algn="ctr"/>
            <a:r>
              <a:rPr lang="en-US" sz="3200" dirty="0"/>
              <a:t>Commit</a:t>
            </a:r>
          </a:p>
          <a:p>
            <a:pPr algn="ctr"/>
            <a:r>
              <a:rPr lang="en-US" sz="3200" dirty="0"/>
              <a:t>Refactor</a:t>
            </a:r>
          </a:p>
        </p:txBody>
      </p:sp>
      <p:sp>
        <p:nvSpPr>
          <p:cNvPr id="5" name="U-Turn Arrow 4">
            <a:extLst>
              <a:ext uri="{FF2B5EF4-FFF2-40B4-BE49-F238E27FC236}">
                <a16:creationId xmlns:a16="http://schemas.microsoft.com/office/drawing/2014/main" id="{7AE1E176-F51D-AA49-99D1-EEB9A66CEF6A}"/>
              </a:ext>
            </a:extLst>
          </p:cNvPr>
          <p:cNvSpPr/>
          <p:nvPr/>
        </p:nvSpPr>
        <p:spPr>
          <a:xfrm rot="16200000">
            <a:off x="3203540" y="4216020"/>
            <a:ext cx="1862276" cy="1222512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U-Turn Arrow 5">
            <a:extLst>
              <a:ext uri="{FF2B5EF4-FFF2-40B4-BE49-F238E27FC236}">
                <a16:creationId xmlns:a16="http://schemas.microsoft.com/office/drawing/2014/main" id="{ACE37F07-F716-464D-ADEA-FCE91FC38C3B}"/>
              </a:ext>
            </a:extLst>
          </p:cNvPr>
          <p:cNvSpPr/>
          <p:nvPr/>
        </p:nvSpPr>
        <p:spPr>
          <a:xfrm rot="5400000">
            <a:off x="7126183" y="4310376"/>
            <a:ext cx="1862276" cy="1222512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082EA-3F6C-CD49-B308-6AEAF64B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43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61FEC52-F4AE-4940-94C1-EE768A1C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A06C27-3A5E-C640-9A20-2198EB8F0717}"/>
              </a:ext>
            </a:extLst>
          </p:cNvPr>
          <p:cNvSpPr txBox="1"/>
          <p:nvPr/>
        </p:nvSpPr>
        <p:spPr>
          <a:xfrm>
            <a:off x="9561878" y="2521059"/>
            <a:ext cx="237789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Portability</a:t>
            </a:r>
          </a:p>
          <a:p>
            <a:pPr algn="ctr"/>
            <a:r>
              <a:rPr lang="en-US" sz="2800" dirty="0"/>
              <a:t>Performance</a:t>
            </a:r>
          </a:p>
          <a:p>
            <a:pPr algn="ctr"/>
            <a:r>
              <a:rPr lang="en-US" sz="2800" dirty="0"/>
              <a:t>Maintainability</a:t>
            </a:r>
          </a:p>
          <a:p>
            <a:pPr algn="ctr"/>
            <a:r>
              <a:rPr lang="en-US" sz="2800" dirty="0"/>
              <a:t>Extensibility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310706-FB06-DA4C-8926-2A0FDB9408EB}"/>
              </a:ext>
            </a:extLst>
          </p:cNvPr>
          <p:cNvSpPr txBox="1"/>
          <p:nvPr/>
        </p:nvSpPr>
        <p:spPr>
          <a:xfrm>
            <a:off x="252226" y="2521059"/>
            <a:ext cx="245150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Source code</a:t>
            </a:r>
          </a:p>
          <a:p>
            <a:pPr algn="ctr"/>
            <a:r>
              <a:rPr lang="en-US" sz="2800" dirty="0"/>
              <a:t>Scripts</a:t>
            </a:r>
          </a:p>
          <a:p>
            <a:pPr algn="ctr"/>
            <a:r>
              <a:rPr lang="en-US" sz="2800" dirty="0"/>
              <a:t>Validation</a:t>
            </a:r>
          </a:p>
          <a:p>
            <a:pPr algn="ctr"/>
            <a:r>
              <a:rPr lang="en-US" sz="2800" dirty="0"/>
              <a:t>Documentation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6B210FE-CC30-0E4C-AEA9-869735F7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133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3DCD-5C2A-DE49-BBB9-C64E4A96C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65" y="-10379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JEDI System Software Architecture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5CD02C-5470-304F-A657-4E90E127EA3B}"/>
              </a:ext>
            </a:extLst>
          </p:cNvPr>
          <p:cNvSpPr txBox="1"/>
          <p:nvPr/>
        </p:nvSpPr>
        <p:spPr>
          <a:xfrm rot="16200000">
            <a:off x="6328253" y="3242670"/>
            <a:ext cx="14501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Interpolation </a:t>
            </a:r>
          </a:p>
          <a:p>
            <a:endParaRPr lang="en-US" sz="1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innovations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67FB5B-EFD4-5E45-9727-AC11B6C59D4B}"/>
              </a:ext>
            </a:extLst>
          </p:cNvPr>
          <p:cNvSpPr txBox="1"/>
          <p:nvPr/>
        </p:nvSpPr>
        <p:spPr>
          <a:xfrm>
            <a:off x="2309721" y="2043694"/>
            <a:ext cx="2150533" cy="9821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GEOMETRY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FAB787-FBC8-4740-9B3A-9203BB5CF592}"/>
              </a:ext>
            </a:extLst>
          </p:cNvPr>
          <p:cNvSpPr txBox="1"/>
          <p:nvPr/>
        </p:nvSpPr>
        <p:spPr>
          <a:xfrm>
            <a:off x="5639676" y="2043694"/>
            <a:ext cx="2150533" cy="9821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FIELDS, INCREMENT &amp; STATE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26ADA8-2827-B244-8980-FF1E054F8C29}"/>
              </a:ext>
            </a:extLst>
          </p:cNvPr>
          <p:cNvSpPr txBox="1"/>
          <p:nvPr/>
        </p:nvSpPr>
        <p:spPr>
          <a:xfrm>
            <a:off x="9098310" y="2637986"/>
            <a:ext cx="2150533" cy="124213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COVARIANCE MATRIX B &amp; LOCALIZATION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AFFAA5-355C-0245-9C4D-7F7250287F76}"/>
              </a:ext>
            </a:extLst>
          </p:cNvPr>
          <p:cNvSpPr txBox="1"/>
          <p:nvPr/>
        </p:nvSpPr>
        <p:spPr>
          <a:xfrm>
            <a:off x="9098309" y="1339064"/>
            <a:ext cx="2150533" cy="9821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MODEL, TLM &amp; ADJOINT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614F7C1-637D-4147-A1EF-E121DFA0305D}"/>
              </a:ext>
            </a:extLst>
          </p:cNvPr>
          <p:cNvSpPr/>
          <p:nvPr/>
        </p:nvSpPr>
        <p:spPr>
          <a:xfrm>
            <a:off x="3893597" y="4480948"/>
            <a:ext cx="1773768" cy="17393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OOPS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9809318-C78C-134D-A1D8-536847A0F668}"/>
              </a:ext>
            </a:extLst>
          </p:cNvPr>
          <p:cNvSpPr/>
          <p:nvPr/>
        </p:nvSpPr>
        <p:spPr>
          <a:xfrm>
            <a:off x="6170958" y="4455957"/>
            <a:ext cx="1773768" cy="17393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UFO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4DFE20C9-EFDF-9D42-A122-9036EE9D91A6}"/>
              </a:ext>
            </a:extLst>
          </p:cNvPr>
          <p:cNvSpPr/>
          <p:nvPr/>
        </p:nvSpPr>
        <p:spPr>
          <a:xfrm>
            <a:off x="4619443" y="2440712"/>
            <a:ext cx="922869" cy="19727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E3526DE5-B6F7-424A-8764-B502AD827226}"/>
              </a:ext>
            </a:extLst>
          </p:cNvPr>
          <p:cNvSpPr/>
          <p:nvPr/>
        </p:nvSpPr>
        <p:spPr>
          <a:xfrm rot="19979594" flipV="1">
            <a:off x="7918517" y="2168549"/>
            <a:ext cx="1046812" cy="135948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-Right Arrow 12">
            <a:extLst>
              <a:ext uri="{FF2B5EF4-FFF2-40B4-BE49-F238E27FC236}">
                <a16:creationId xmlns:a16="http://schemas.microsoft.com/office/drawing/2014/main" id="{4D00E65C-78D3-4C4C-848A-E057E1A56C72}"/>
              </a:ext>
            </a:extLst>
          </p:cNvPr>
          <p:cNvSpPr/>
          <p:nvPr/>
        </p:nvSpPr>
        <p:spPr>
          <a:xfrm rot="1484404" flipV="1">
            <a:off x="7918516" y="2870876"/>
            <a:ext cx="1046812" cy="135948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32F94AD-0D8B-6D44-9D4C-0DF312F071B2}"/>
              </a:ext>
            </a:extLst>
          </p:cNvPr>
          <p:cNvSpPr/>
          <p:nvPr/>
        </p:nvSpPr>
        <p:spPr>
          <a:xfrm>
            <a:off x="8705000" y="4455957"/>
            <a:ext cx="1773768" cy="17393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IODA</a:t>
            </a:r>
          </a:p>
        </p:txBody>
      </p:sp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1D86C25A-BE64-4F43-9C08-0F2577CB3B0E}"/>
              </a:ext>
            </a:extLst>
          </p:cNvPr>
          <p:cNvSpPr/>
          <p:nvPr/>
        </p:nvSpPr>
        <p:spPr>
          <a:xfrm rot="16200000">
            <a:off x="6518808" y="3692001"/>
            <a:ext cx="1078068" cy="181504"/>
          </a:xfrm>
          <a:prstGeom prst="leftRightArrow">
            <a:avLst/>
          </a:prstGeom>
          <a:gradFill flip="none" rotWithShape="1">
            <a:gsLst>
              <a:gs pos="1000">
                <a:schemeClr val="accent5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C9971C70-1CFC-E742-96F3-9591C51AB182}"/>
              </a:ext>
            </a:extLst>
          </p:cNvPr>
          <p:cNvSpPr/>
          <p:nvPr/>
        </p:nvSpPr>
        <p:spPr>
          <a:xfrm rot="10800000">
            <a:off x="8030201" y="5240984"/>
            <a:ext cx="553411" cy="16933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49FF3B1C-04A4-2048-AC7C-9DD37B7AED08}"/>
              </a:ext>
            </a:extLst>
          </p:cNvPr>
          <p:cNvSpPr/>
          <p:nvPr/>
        </p:nvSpPr>
        <p:spPr>
          <a:xfrm>
            <a:off x="5752840" y="5240985"/>
            <a:ext cx="348111" cy="1693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-Right Arrow 17">
            <a:extLst>
              <a:ext uri="{FF2B5EF4-FFF2-40B4-BE49-F238E27FC236}">
                <a16:creationId xmlns:a16="http://schemas.microsoft.com/office/drawing/2014/main" id="{D0B45BF8-1B51-5048-8569-D680D99FF35E}"/>
              </a:ext>
            </a:extLst>
          </p:cNvPr>
          <p:cNvSpPr/>
          <p:nvPr/>
        </p:nvSpPr>
        <p:spPr>
          <a:xfrm rot="17958819">
            <a:off x="5070897" y="3746468"/>
            <a:ext cx="1225651" cy="160513"/>
          </a:xfrm>
          <a:prstGeom prst="leftRightArrow">
            <a:avLst/>
          </a:prstGeom>
          <a:gradFill flip="none" rotWithShape="1">
            <a:gsLst>
              <a:gs pos="1000">
                <a:schemeClr val="accent5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E3C21A49-F20F-2E42-A9CF-B2912B1E3E27}"/>
              </a:ext>
            </a:extLst>
          </p:cNvPr>
          <p:cNvSpPr/>
          <p:nvPr/>
        </p:nvSpPr>
        <p:spPr>
          <a:xfrm>
            <a:off x="1761083" y="1499431"/>
            <a:ext cx="548638" cy="2302447"/>
          </a:xfrm>
          <a:prstGeom prst="leftBrac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37409D41-726B-EB41-9768-B974F8FC3DF3}"/>
              </a:ext>
            </a:extLst>
          </p:cNvPr>
          <p:cNvSpPr/>
          <p:nvPr/>
        </p:nvSpPr>
        <p:spPr>
          <a:xfrm>
            <a:off x="2860985" y="4321787"/>
            <a:ext cx="490934" cy="2073443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1B3EA8-1FDB-D146-B9EB-8778B1076CC6}"/>
              </a:ext>
            </a:extLst>
          </p:cNvPr>
          <p:cNvSpPr txBox="1"/>
          <p:nvPr/>
        </p:nvSpPr>
        <p:spPr>
          <a:xfrm>
            <a:off x="572377" y="1903407"/>
            <a:ext cx="1376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MODEL</a:t>
            </a:r>
          </a:p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LAYER</a:t>
            </a:r>
          </a:p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CLASSES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6B9181-2836-0842-913B-0201A36C1254}"/>
              </a:ext>
            </a:extLst>
          </p:cNvPr>
          <p:cNvSpPr txBox="1"/>
          <p:nvPr/>
        </p:nvSpPr>
        <p:spPr>
          <a:xfrm>
            <a:off x="570365" y="4994136"/>
            <a:ext cx="2334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JEDI LAYER</a:t>
            </a:r>
          </a:p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(model agnostic)</a:t>
            </a:r>
          </a:p>
        </p:txBody>
      </p:sp>
      <p:sp>
        <p:nvSpPr>
          <p:cNvPr id="23" name="Left-Right Arrow 22">
            <a:extLst>
              <a:ext uri="{FF2B5EF4-FFF2-40B4-BE49-F238E27FC236}">
                <a16:creationId xmlns:a16="http://schemas.microsoft.com/office/drawing/2014/main" id="{C662A8D7-2BC9-514D-B294-93A3359C13EB}"/>
              </a:ext>
            </a:extLst>
          </p:cNvPr>
          <p:cNvSpPr/>
          <p:nvPr/>
        </p:nvSpPr>
        <p:spPr>
          <a:xfrm rot="13250093">
            <a:off x="7462949" y="3824752"/>
            <a:ext cx="1840995" cy="172701"/>
          </a:xfrm>
          <a:prstGeom prst="leftRightArrow">
            <a:avLst/>
          </a:prstGeom>
          <a:gradFill flip="none" rotWithShape="1">
            <a:gsLst>
              <a:gs pos="1000">
                <a:schemeClr val="accent5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42D9F7-7AB3-D342-A84A-7231B7C1AEBE}"/>
              </a:ext>
            </a:extLst>
          </p:cNvPr>
          <p:cNvSpPr txBox="1"/>
          <p:nvPr/>
        </p:nvSpPr>
        <p:spPr>
          <a:xfrm rot="2469470">
            <a:off x="7979909" y="3715832"/>
            <a:ext cx="1450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Locations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F330AA-0A8F-2044-A19E-8F5F3E9A30AE}"/>
              </a:ext>
            </a:extLst>
          </p:cNvPr>
          <p:cNvSpPr txBox="1"/>
          <p:nvPr/>
        </p:nvSpPr>
        <p:spPr>
          <a:xfrm rot="18015464">
            <a:off x="4299572" y="3256084"/>
            <a:ext cx="1777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Solver/linear algebra instructions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D33151E-B980-0C49-AAE2-BD2505685A38}"/>
              </a:ext>
            </a:extLst>
          </p:cNvPr>
          <p:cNvSpPr/>
          <p:nvPr/>
        </p:nvSpPr>
        <p:spPr>
          <a:xfrm>
            <a:off x="5160030" y="966923"/>
            <a:ext cx="3051300" cy="53250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FMS + FV3</a:t>
            </a:r>
          </a:p>
        </p:txBody>
      </p:sp>
      <p:sp>
        <p:nvSpPr>
          <p:cNvPr id="27" name="Left-Right Arrow 26">
            <a:extLst>
              <a:ext uri="{FF2B5EF4-FFF2-40B4-BE49-F238E27FC236}">
                <a16:creationId xmlns:a16="http://schemas.microsoft.com/office/drawing/2014/main" id="{AAF5715D-596D-B84F-8CC4-59EEF5B05FB7}"/>
              </a:ext>
            </a:extLst>
          </p:cNvPr>
          <p:cNvSpPr/>
          <p:nvPr/>
        </p:nvSpPr>
        <p:spPr>
          <a:xfrm rot="8417174">
            <a:off x="4432151" y="1719970"/>
            <a:ext cx="778532" cy="162203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lumMod val="30000"/>
                  <a:lumOff val="70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-Right Arrow 27">
            <a:extLst>
              <a:ext uri="{FF2B5EF4-FFF2-40B4-BE49-F238E27FC236}">
                <a16:creationId xmlns:a16="http://schemas.microsoft.com/office/drawing/2014/main" id="{38C5E189-1DB6-2F4F-91A2-771904C49BED}"/>
              </a:ext>
            </a:extLst>
          </p:cNvPr>
          <p:cNvSpPr/>
          <p:nvPr/>
        </p:nvSpPr>
        <p:spPr>
          <a:xfrm rot="5400000">
            <a:off x="6525551" y="1750409"/>
            <a:ext cx="473487" cy="113083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lumMod val="30000"/>
                  <a:lumOff val="70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-Right Arrow 28">
            <a:extLst>
              <a:ext uri="{FF2B5EF4-FFF2-40B4-BE49-F238E27FC236}">
                <a16:creationId xmlns:a16="http://schemas.microsoft.com/office/drawing/2014/main" id="{B0E308E6-556F-2B4A-80E0-190B3EAB1280}"/>
              </a:ext>
            </a:extLst>
          </p:cNvPr>
          <p:cNvSpPr/>
          <p:nvPr/>
        </p:nvSpPr>
        <p:spPr>
          <a:xfrm rot="1045675" flipV="1">
            <a:off x="8313782" y="1412048"/>
            <a:ext cx="682076" cy="174767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lumMod val="30000"/>
                  <a:lumOff val="70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999864-FF57-F349-AB09-49967ECDF684}"/>
              </a:ext>
            </a:extLst>
          </p:cNvPr>
          <p:cNvSpPr txBox="1"/>
          <p:nvPr/>
        </p:nvSpPr>
        <p:spPr>
          <a:xfrm>
            <a:off x="7497454" y="6321289"/>
            <a:ext cx="406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Slide, courtesy of JEDI project team, 2019</a:t>
            </a:r>
          </a:p>
        </p:txBody>
      </p:sp>
      <p:sp>
        <p:nvSpPr>
          <p:cNvPr id="33" name="Slide Number Placeholder 6">
            <a:extLst>
              <a:ext uri="{FF2B5EF4-FFF2-40B4-BE49-F238E27FC236}">
                <a16:creationId xmlns:a16="http://schemas.microsoft.com/office/drawing/2014/main" id="{6498C33F-58E1-0F4C-8654-22BB4C3C4B25}"/>
              </a:ext>
            </a:extLst>
          </p:cNvPr>
          <p:cNvSpPr txBox="1">
            <a:spLocks/>
          </p:cNvSpPr>
          <p:nvPr/>
        </p:nvSpPr>
        <p:spPr>
          <a:xfrm>
            <a:off x="8945735" y="639599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F36B00-36DB-C942-AE34-A26D67392A32}" type="slidenum">
              <a:rPr lang="en-US" sz="1600" smtClean="0"/>
              <a:pPr algn="r"/>
              <a:t>44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884735-4E2F-434C-B14E-1F8C94F391BE}"/>
              </a:ext>
            </a:extLst>
          </p:cNvPr>
          <p:cNvSpPr txBox="1"/>
          <p:nvPr/>
        </p:nvSpPr>
        <p:spPr>
          <a:xfrm>
            <a:off x="3802935" y="996293"/>
            <a:ext cx="87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Fortran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9C508E-FFDA-BB48-B6E3-F1FE20FFE1C5}"/>
              </a:ext>
            </a:extLst>
          </p:cNvPr>
          <p:cNvSpPr txBox="1"/>
          <p:nvPr/>
        </p:nvSpPr>
        <p:spPr>
          <a:xfrm>
            <a:off x="1855683" y="4222113"/>
            <a:ext cx="54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C++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9FF67D2-044B-024D-B6D6-041E7536D7CE}"/>
              </a:ext>
            </a:extLst>
          </p:cNvPr>
          <p:cNvCxnSpPr>
            <a:cxnSpLocks/>
          </p:cNvCxnSpPr>
          <p:nvPr/>
        </p:nvCxnSpPr>
        <p:spPr>
          <a:xfrm flipV="1">
            <a:off x="1260467" y="4213341"/>
            <a:ext cx="9471813" cy="877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344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E503C-F762-C446-89A7-425299A058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7394" y="1283372"/>
            <a:ext cx="11474605" cy="5694115"/>
          </a:xfrm>
        </p:spPr>
        <p:txBody>
          <a:bodyPr>
            <a:normAutofit/>
          </a:bodyPr>
          <a:lstStyle/>
          <a:p>
            <a:r>
              <a:rPr lang="en-US" dirty="0"/>
              <a:t>Major challenges in advancing weather prediction capabilities</a:t>
            </a:r>
          </a:p>
          <a:p>
            <a:pPr lvl="1"/>
            <a:r>
              <a:rPr lang="en-US" dirty="0"/>
              <a:t>Modeling, computing, data handling, software</a:t>
            </a:r>
          </a:p>
          <a:p>
            <a:r>
              <a:rPr lang="en-US" dirty="0"/>
              <a:t>New technologies, approaches needed to move beyond current capabilities</a:t>
            </a:r>
          </a:p>
          <a:p>
            <a:pPr lvl="1"/>
            <a:r>
              <a:rPr lang="en-US" dirty="0"/>
              <a:t>Traditional HPC is not sufficient anymore</a:t>
            </a:r>
          </a:p>
          <a:p>
            <a:pPr lvl="1"/>
            <a:r>
              <a:rPr lang="en-US" dirty="0"/>
              <a:t>Machine learning, cloud computing, analytics, new HPC</a:t>
            </a:r>
          </a:p>
          <a:p>
            <a:r>
              <a:rPr lang="en-US" dirty="0"/>
              <a:t>GSD has begun exploratory development</a:t>
            </a:r>
          </a:p>
          <a:p>
            <a:pPr lvl="1"/>
            <a:r>
              <a:rPr lang="en-US" dirty="0"/>
              <a:t>Machine Learning, Cloud computing, GPU computing</a:t>
            </a:r>
          </a:p>
          <a:p>
            <a:pPr lvl="1"/>
            <a:r>
              <a:rPr lang="en-US" dirty="0"/>
              <a:t>Quantify scientific accuracy and computational efficiency</a:t>
            </a:r>
          </a:p>
          <a:p>
            <a:pPr lvl="1"/>
            <a:r>
              <a:rPr lang="en-US" dirty="0"/>
              <a:t>Tools to deliver information, insights, pixels, grids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094688-4D80-0948-AD0E-88F61DAC1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875" y="3579491"/>
            <a:ext cx="2600131" cy="26001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373305-BD5B-1948-8DD1-AADF3ECC1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395" y="-42191"/>
            <a:ext cx="10515600" cy="1325563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A991398E-EFDA-784C-8802-E10C58491B93}"/>
              </a:ext>
            </a:extLst>
          </p:cNvPr>
          <p:cNvSpPr txBox="1">
            <a:spLocks/>
          </p:cNvSpPr>
          <p:nvPr/>
        </p:nvSpPr>
        <p:spPr>
          <a:xfrm>
            <a:off x="8945735" y="639599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F36B00-36DB-C942-AE34-A26D67392A32}" type="slidenum">
              <a:rPr lang="en-US" sz="1600" smtClean="0"/>
              <a:pPr algn="r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8300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02034-B298-1C4A-81A8-B5BB30904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9273824-F63A-084F-AF91-16B200DBE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244" y="147637"/>
            <a:ext cx="10738556" cy="6040438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C4BF5-8935-F647-A95A-1E27ADB29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DD17D-8092-AC4F-A09C-FEAC961C5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46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78CD42-4096-DF44-B67F-6A54E7B3F875}"/>
              </a:ext>
            </a:extLst>
          </p:cNvPr>
          <p:cNvSpPr txBox="1"/>
          <p:nvPr/>
        </p:nvSpPr>
        <p:spPr>
          <a:xfrm>
            <a:off x="7357075" y="6003409"/>
            <a:ext cx="42196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Slide from: </a:t>
            </a:r>
            <a:r>
              <a:rPr lang="en-US" dirty="0" err="1"/>
              <a:t>N.Wedi</a:t>
            </a:r>
            <a:r>
              <a:rPr lang="en-US" dirty="0"/>
              <a:t>, PASC conference, 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872013-9425-A44E-80FE-58F63D318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3BC149-F43B-7A40-AA59-33F1F7C5551B}"/>
              </a:ext>
            </a:extLst>
          </p:cNvPr>
          <p:cNvSpPr txBox="1"/>
          <p:nvPr/>
        </p:nvSpPr>
        <p:spPr>
          <a:xfrm>
            <a:off x="647984" y="295275"/>
            <a:ext cx="1574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(ECMWF)</a:t>
            </a:r>
          </a:p>
        </p:txBody>
      </p:sp>
    </p:spTree>
    <p:extLst>
      <p:ext uri="{BB962C8B-B14F-4D97-AF65-F5344CB8AC3E}">
        <p14:creationId xmlns:p14="http://schemas.microsoft.com/office/powerpoint/2010/main" val="7806597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ED41F-FE6D-B741-872D-F5DC6ED68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293"/>
            <a:ext cx="10515600" cy="1325563"/>
          </a:xfrm>
        </p:spPr>
        <p:txBody>
          <a:bodyPr/>
          <a:lstStyle/>
          <a:p>
            <a:r>
              <a:rPr lang="en-US" dirty="0"/>
              <a:t>Final Thoughts – A Common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A6110-98BA-3541-9D77-D2EA6F3D6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5856"/>
            <a:ext cx="10029092" cy="47653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Strong commitment </a:t>
            </a:r>
            <a:r>
              <a:rPr lang="en-US" sz="3200"/>
              <a:t>to FV3GFS </a:t>
            </a:r>
            <a:endParaRPr lang="en-US" sz="3200" dirty="0"/>
          </a:p>
          <a:p>
            <a:pPr lvl="1"/>
            <a:r>
              <a:rPr lang="en-US" sz="2800" dirty="0"/>
              <a:t>Analyze &amp; improve CPU performance</a:t>
            </a:r>
          </a:p>
          <a:p>
            <a:pPr lvl="1"/>
            <a:r>
              <a:rPr lang="en-US" sz="2800" dirty="0"/>
              <a:t>Further work on adaption for GPU</a:t>
            </a:r>
          </a:p>
          <a:p>
            <a:pPr lvl="1"/>
            <a:r>
              <a:rPr lang="en-US" sz="2800" dirty="0"/>
              <a:t>Containerize, utilize cloud computing </a:t>
            </a:r>
          </a:p>
          <a:p>
            <a:pPr lvl="1"/>
            <a:r>
              <a:rPr lang="en-US" sz="2800" dirty="0"/>
              <a:t>Improve </a:t>
            </a:r>
            <a:r>
              <a:rPr lang="en-US" sz="2800" dirty="0" err="1"/>
              <a:t>netCDF</a:t>
            </a:r>
            <a:r>
              <a:rPr lang="en-US" sz="2800" dirty="0"/>
              <a:t> I/O</a:t>
            </a:r>
          </a:p>
          <a:p>
            <a:r>
              <a:rPr lang="en-US" sz="3200" dirty="0"/>
              <a:t>Sustained commitment to longer-term research that enables future operational prediction capabilities</a:t>
            </a:r>
          </a:p>
          <a:p>
            <a:pPr lvl="1"/>
            <a:r>
              <a:rPr lang="en-US" sz="2800" dirty="0"/>
              <a:t>Modeling, Assimilation, Big Data, Cloud, AI, new HPC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33360-6962-8646-B665-C75703FBB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146C7-54D2-BB4B-BAC6-A009C5A40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47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6C5D588-9C32-4842-A2FC-69F6E3D1C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75E911E3-8EC6-B245-8FD4-47051D8AD872}"/>
              </a:ext>
            </a:extLst>
          </p:cNvPr>
          <p:cNvSpPr/>
          <p:nvPr/>
        </p:nvSpPr>
        <p:spPr>
          <a:xfrm>
            <a:off x="3181350" y="1485900"/>
            <a:ext cx="7543800" cy="933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RESEARCH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D227A3-21F4-7A4D-ABF7-4151A896F7E5}"/>
              </a:ext>
            </a:extLst>
          </p:cNvPr>
          <p:cNvSpPr/>
          <p:nvPr/>
        </p:nvSpPr>
        <p:spPr>
          <a:xfrm>
            <a:off x="1543050" y="1714500"/>
            <a:ext cx="3295650" cy="4754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OPERATIONS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DE6C-544A-CD48-9270-5C534A9DC85A}"/>
              </a:ext>
            </a:extLst>
          </p:cNvPr>
          <p:cNvSpPr txBox="1"/>
          <p:nvPr/>
        </p:nvSpPr>
        <p:spPr>
          <a:xfrm>
            <a:off x="1939461" y="1320800"/>
            <a:ext cx="2608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near – term (1-3 years)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761D7C-C9AC-DE44-92E4-9CE74DA52441}"/>
              </a:ext>
            </a:extLst>
          </p:cNvPr>
          <p:cNvSpPr txBox="1"/>
          <p:nvPr/>
        </p:nvSpPr>
        <p:spPr>
          <a:xfrm>
            <a:off x="5790206" y="1293175"/>
            <a:ext cx="3096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longer – term (3 – 10 years)</a:t>
            </a:r>
          </a:p>
        </p:txBody>
      </p:sp>
    </p:spTree>
    <p:extLst>
      <p:ext uri="{BB962C8B-B14F-4D97-AF65-F5344CB8AC3E}">
        <p14:creationId xmlns:p14="http://schemas.microsoft.com/office/powerpoint/2010/main" val="2728546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88">
            <a:extLst>
              <a:ext uri="{FF2B5EF4-FFF2-40B4-BE49-F238E27FC236}">
                <a16:creationId xmlns:a16="http://schemas.microsoft.com/office/drawing/2014/main" id="{81134F9A-C0F7-6B47-B913-CDB93BAA6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82" y="470472"/>
            <a:ext cx="3042869" cy="2861340"/>
          </a:xfrm>
        </p:spPr>
        <p:txBody>
          <a:bodyPr>
            <a:normAutofit/>
          </a:bodyPr>
          <a:lstStyle/>
          <a:p>
            <a:pPr algn="r"/>
            <a:r>
              <a:rPr lang="en-US" sz="4800" dirty="0"/>
              <a:t>Improved Weather Prediction</a:t>
            </a: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5555241B-7F77-6C49-BA44-B8AC9E593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561" y="3434593"/>
            <a:ext cx="4398251" cy="248390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000" dirty="0"/>
              <a:t>is a tradeoff between</a:t>
            </a:r>
          </a:p>
          <a:p>
            <a:pPr lvl="1"/>
            <a:r>
              <a:rPr lang="en-US" sz="3600" dirty="0"/>
              <a:t>Computing</a:t>
            </a:r>
          </a:p>
          <a:p>
            <a:pPr lvl="1"/>
            <a:r>
              <a:rPr lang="en-US" sz="3600" dirty="0"/>
              <a:t>Scientific Accuracy</a:t>
            </a:r>
          </a:p>
          <a:p>
            <a:pPr lvl="1"/>
            <a:r>
              <a:rPr lang="en-US" sz="3600" dirty="0"/>
              <a:t>Time-to-solution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4D673411-7B8E-8E49-AE6C-38B2D7F7A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435" y="3411632"/>
            <a:ext cx="1555269" cy="155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B246D992-C697-144C-AE66-75AA4DAEB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341" y="579558"/>
            <a:ext cx="2847975" cy="2278380"/>
          </a:xfrm>
          <a:prstGeom prst="rect">
            <a:avLst/>
          </a:prstGeom>
        </p:spPr>
      </p:pic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63382E5-A285-004C-8079-592E23E24872}"/>
              </a:ext>
            </a:extLst>
          </p:cNvPr>
          <p:cNvCxnSpPr>
            <a:cxnSpLocks/>
          </p:cNvCxnSpPr>
          <p:nvPr/>
        </p:nvCxnSpPr>
        <p:spPr>
          <a:xfrm flipV="1">
            <a:off x="6272707" y="2125794"/>
            <a:ext cx="2905160" cy="1100671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6FED7F3C-677E-BF46-BB78-454940F07C1E}"/>
              </a:ext>
            </a:extLst>
          </p:cNvPr>
          <p:cNvCxnSpPr>
            <a:cxnSpLocks/>
          </p:cNvCxnSpPr>
          <p:nvPr/>
        </p:nvCxnSpPr>
        <p:spPr>
          <a:xfrm flipV="1">
            <a:off x="6272707" y="751019"/>
            <a:ext cx="0" cy="2483909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8053A8A1-AA07-6345-9DC9-3440C0806064}"/>
              </a:ext>
            </a:extLst>
          </p:cNvPr>
          <p:cNvSpPr txBox="1"/>
          <p:nvPr/>
        </p:nvSpPr>
        <p:spPr>
          <a:xfrm rot="20407212">
            <a:off x="6648997" y="2243721"/>
            <a:ext cx="2104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Model complexity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48AEF24-CF8B-534B-9313-46A639E434C0}"/>
              </a:ext>
            </a:extLst>
          </p:cNvPr>
          <p:cNvSpPr txBox="1"/>
          <p:nvPr/>
        </p:nvSpPr>
        <p:spPr>
          <a:xfrm rot="16200000" flipV="1">
            <a:off x="5880123" y="1662096"/>
            <a:ext cx="1325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Ensembles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55E6C55-A8FC-C846-AD5E-FFDCB933169E}"/>
              </a:ext>
            </a:extLst>
          </p:cNvPr>
          <p:cNvSpPr txBox="1"/>
          <p:nvPr/>
        </p:nvSpPr>
        <p:spPr>
          <a:xfrm>
            <a:off x="8484042" y="205929"/>
            <a:ext cx="330481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Global </a:t>
            </a:r>
            <a:r>
              <a:rPr lang="en-US" sz="16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Weather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System Components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E4058B9A-08B1-B24B-949F-01530E3DF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477" y="4483563"/>
            <a:ext cx="1555273" cy="11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573D354F-DD07-AC43-8A72-A87201F67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397" y="5365200"/>
            <a:ext cx="2944294" cy="110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A292FDF4-A6C6-2D49-8909-913616ABC9EC}"/>
              </a:ext>
            </a:extLst>
          </p:cNvPr>
          <p:cNvCxnSpPr>
            <a:cxnSpLocks/>
          </p:cNvCxnSpPr>
          <p:nvPr/>
        </p:nvCxnSpPr>
        <p:spPr>
          <a:xfrm>
            <a:off x="6272707" y="3234928"/>
            <a:ext cx="2905160" cy="1731973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8889B262-DB7E-884B-AA76-AB210F3E2AE2}"/>
              </a:ext>
            </a:extLst>
          </p:cNvPr>
          <p:cNvSpPr txBox="1"/>
          <p:nvPr/>
        </p:nvSpPr>
        <p:spPr>
          <a:xfrm rot="1910806">
            <a:off x="7114118" y="3851240"/>
            <a:ext cx="2020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Model resolution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0F3DDE0-D2E9-2346-8E49-70993F2AE7BD}"/>
              </a:ext>
            </a:extLst>
          </p:cNvPr>
          <p:cNvSpPr txBox="1"/>
          <p:nvPr/>
        </p:nvSpPr>
        <p:spPr>
          <a:xfrm>
            <a:off x="4787828" y="4573879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 KM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32E8A0E-EEB0-2E47-AB69-9C33B7137B81}"/>
              </a:ext>
            </a:extLst>
          </p:cNvPr>
          <p:cNvSpPr txBox="1"/>
          <p:nvPr/>
        </p:nvSpPr>
        <p:spPr>
          <a:xfrm>
            <a:off x="5983111" y="523839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KM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D04D5E4-72E1-7F44-9E22-FE2F650DC917}"/>
              </a:ext>
            </a:extLst>
          </p:cNvPr>
          <p:cNvSpPr txBox="1"/>
          <p:nvPr/>
        </p:nvSpPr>
        <p:spPr>
          <a:xfrm>
            <a:off x="7285594" y="6097319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KM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2FF8083-B67F-994D-B339-A0924BEF95BD}"/>
              </a:ext>
            </a:extLst>
          </p:cNvPr>
          <p:cNvGrpSpPr/>
          <p:nvPr/>
        </p:nvGrpSpPr>
        <p:grpSpPr>
          <a:xfrm>
            <a:off x="3869121" y="1066115"/>
            <a:ext cx="2293527" cy="1556809"/>
            <a:chOff x="3829282" y="1614884"/>
            <a:chExt cx="2293527" cy="1556809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3216D2DC-260E-E945-A65A-5D2C656F0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29282" y="1614884"/>
              <a:ext cx="1683927" cy="947209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7DE97931-B28B-5E45-9D8B-39CF08269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81682" y="1767284"/>
              <a:ext cx="1683927" cy="947209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E0D938D1-A400-1F42-82E7-268398343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4082" y="1919684"/>
              <a:ext cx="1683927" cy="947209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DB9F2637-2E8E-5545-AD0D-AB4D6AFD5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6482" y="2072084"/>
              <a:ext cx="1683927" cy="947209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2DDE34F9-43DE-8346-AC8D-5CF88E1C1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38882" y="2224484"/>
              <a:ext cx="1683927" cy="947209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703CEA1-D90B-2A4E-8C76-F6E6B0F33996}"/>
              </a:ext>
            </a:extLst>
          </p:cNvPr>
          <p:cNvSpPr txBox="1"/>
          <p:nvPr/>
        </p:nvSpPr>
        <p:spPr>
          <a:xfrm>
            <a:off x="3755520" y="684658"/>
            <a:ext cx="2115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10-100s of members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C74431-2FD9-7944-8357-0F82C4A2C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A8700-F14C-654D-8471-0CA7BE19E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3A173-2C4D-9645-A4CD-8AA9BB4E3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912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EF76C3E-E1C6-B04E-855B-1BD5029647E8}"/>
              </a:ext>
            </a:extLst>
          </p:cNvPr>
          <p:cNvGrpSpPr/>
          <p:nvPr/>
        </p:nvGrpSpPr>
        <p:grpSpPr>
          <a:xfrm>
            <a:off x="7781447" y="320039"/>
            <a:ext cx="3808237" cy="3554358"/>
            <a:chOff x="7591356" y="237066"/>
            <a:chExt cx="2712772" cy="2269067"/>
          </a:xfrm>
        </p:grpSpPr>
        <p:pic>
          <p:nvPicPr>
            <p:cNvPr id="6" name="Picture 5" descr="clockspeeds.jpg">
              <a:extLst>
                <a:ext uri="{FF2B5EF4-FFF2-40B4-BE49-F238E27FC236}">
                  <a16:creationId xmlns:a16="http://schemas.microsoft.com/office/drawing/2014/main" id="{68889ECF-A8F0-614C-8522-ABC06AFE8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1356" y="237066"/>
              <a:ext cx="2712772" cy="2269067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2BE1855-3B88-554F-BBB4-01E47A6D9663}"/>
                </a:ext>
              </a:extLst>
            </p:cNvPr>
            <p:cNvCxnSpPr/>
            <p:nvPr/>
          </p:nvCxnSpPr>
          <p:spPr>
            <a:xfrm flipV="1">
              <a:off x="9722377" y="655824"/>
              <a:ext cx="381000" cy="9068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8542805-39B0-3741-9F93-56E85FDB7444}"/>
                </a:ext>
              </a:extLst>
            </p:cNvPr>
            <p:cNvSpPr/>
            <p:nvPr/>
          </p:nvSpPr>
          <p:spPr>
            <a:xfrm>
              <a:off x="9366777" y="1461028"/>
              <a:ext cx="736600" cy="440267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5" tIns="45718" rIns="91435" bIns="45718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2005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FE9AC3-82FA-D649-85EA-720AD916B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52" y="66881"/>
            <a:ext cx="10515600" cy="1325563"/>
          </a:xfrm>
        </p:spPr>
        <p:txBody>
          <a:bodyPr/>
          <a:lstStyle/>
          <a:p>
            <a:r>
              <a:rPr lang="en-US" dirty="0"/>
              <a:t>Computational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7871-EE3F-D34A-9736-2B2BA6977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20" y="1239787"/>
            <a:ext cx="8492176" cy="5335357"/>
          </a:xfrm>
        </p:spPr>
        <p:txBody>
          <a:bodyPr>
            <a:normAutofit fontScale="92500" lnSpcReduction="20000"/>
          </a:bodyPr>
          <a:lstStyle/>
          <a:p>
            <a:r>
              <a:rPr lang="en-US" sz="3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Processors are not getting faster</a:t>
            </a:r>
          </a:p>
          <a:p>
            <a:pPr lvl="1"/>
            <a:r>
              <a:rPr lang="en-US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Doubling of resolution requires 8X more processors</a:t>
            </a:r>
          </a:p>
          <a:p>
            <a:pPr lvl="2"/>
            <a:endParaRPr lang="en-US" sz="2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ESPC HPC Working Group:  2016 - </a:t>
            </a:r>
          </a:p>
          <a:p>
            <a:pPr lvl="1"/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NOAA, NASA, DoE, DoD Navy, NCAR</a:t>
            </a:r>
          </a:p>
          <a:p>
            <a:pPr lvl="1"/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 HPC challenges, limitations for weather &amp; climate applications</a:t>
            </a:r>
          </a:p>
          <a:p>
            <a:pPr lvl="1"/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dirty="0"/>
              <a:t>“</a:t>
            </a:r>
            <a:r>
              <a:rPr lang="en-US" b="1" dirty="0"/>
              <a:t>HPC architectures are developing in the wrong direction </a:t>
            </a:r>
            <a:r>
              <a:rPr lang="en-US" dirty="0"/>
              <a:t>for state-heavy, low computational intensity (CI) Earth system applications.” </a:t>
            </a:r>
          </a:p>
          <a:p>
            <a:pPr marL="457200" lvl="1" indent="0">
              <a:buNone/>
            </a:pPr>
            <a:r>
              <a:rPr lang="en-US" dirty="0"/>
              <a:t>“</a:t>
            </a:r>
            <a:r>
              <a:rPr lang="en-US" b="1" dirty="0"/>
              <a:t>NWP applications average less than 2% of peak performance</a:t>
            </a:r>
            <a:r>
              <a:rPr lang="en-US" dirty="0"/>
              <a:t>, constrained by their ability to perform sufficient calculations for each expensive access to memory.”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19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Carman, et al. “</a:t>
            </a:r>
            <a:r>
              <a:rPr lang="en-US" sz="1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 Paper on High Performance Computing Needs in Earth System Prediction</a:t>
            </a:r>
            <a:r>
              <a:rPr lang="en-US" sz="19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National Earth System Prediction Capability (ESPC) program. April 2017. </a:t>
            </a:r>
            <a:r>
              <a:rPr lang="en-US" sz="19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https://doi.org/10.7289/V5862DH3</a:t>
            </a:r>
            <a:endParaRPr lang="en-US" sz="22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096639-4C7F-3B4B-A83F-69036F5E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6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8908610-7579-0F48-A779-D0EF94AC8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7626447-412F-C04E-A12B-A195ED3BF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977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36091498-0CDD-484C-BF92-4A4C8331B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246" y="46480"/>
            <a:ext cx="1175043" cy="8273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C1243-59DF-4B42-91C1-34DF63F1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293" y="1437461"/>
            <a:ext cx="5179734" cy="47632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CPU, GPU TPU, FPGA, ARM</a:t>
            </a:r>
          </a:p>
          <a:p>
            <a:r>
              <a:rPr lang="en-US" dirty="0"/>
              <a:t>Diversity</a:t>
            </a:r>
          </a:p>
          <a:p>
            <a:pPr lvl="1"/>
            <a:r>
              <a:rPr lang="en-US" dirty="0"/>
              <a:t>Processor</a:t>
            </a:r>
          </a:p>
          <a:p>
            <a:pPr lvl="2"/>
            <a:r>
              <a:rPr lang="en-US" dirty="0"/>
              <a:t>Clock speed, energy consumption</a:t>
            </a:r>
          </a:p>
          <a:p>
            <a:pPr lvl="2"/>
            <a:r>
              <a:rPr lang="en-US" dirty="0"/>
              <a:t>10’s to 1000’s of cores</a:t>
            </a:r>
          </a:p>
          <a:p>
            <a:pPr lvl="2"/>
            <a:r>
              <a:rPr lang="en-US" dirty="0"/>
              <a:t>Single, double, half precision</a:t>
            </a:r>
          </a:p>
          <a:p>
            <a:pPr lvl="1"/>
            <a:r>
              <a:rPr lang="en-US" dirty="0"/>
              <a:t>Memory</a:t>
            </a:r>
          </a:p>
          <a:p>
            <a:pPr lvl="2"/>
            <a:r>
              <a:rPr lang="en-US" dirty="0"/>
              <a:t>Size, speed, type</a:t>
            </a:r>
          </a:p>
          <a:p>
            <a:r>
              <a:rPr lang="en-US" dirty="0"/>
              <a:t>Burden on compilers, libraries</a:t>
            </a:r>
          </a:p>
          <a:p>
            <a:pPr lvl="1"/>
            <a:r>
              <a:rPr lang="en-US" dirty="0"/>
              <a:t>Portability</a:t>
            </a:r>
          </a:p>
          <a:p>
            <a:pPr lvl="1"/>
            <a:r>
              <a:rPr lang="en-US" dirty="0"/>
              <a:t>Performance</a:t>
            </a:r>
          </a:p>
          <a:p>
            <a:pPr lvl="1"/>
            <a:r>
              <a:rPr lang="en-US" dirty="0"/>
              <a:t>Interoperability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08AF2-CB89-6A4F-A5DD-AB1B991B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02" y="219818"/>
            <a:ext cx="5877910" cy="1325563"/>
          </a:xfrm>
        </p:spPr>
        <p:txBody>
          <a:bodyPr/>
          <a:lstStyle/>
          <a:p>
            <a:r>
              <a:rPr lang="en-US" dirty="0"/>
              <a:t>Processor Technologies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3DBC5C4-0EB7-274A-BC55-E923C53CE8DA}"/>
              </a:ext>
            </a:extLst>
          </p:cNvPr>
          <p:cNvGrpSpPr/>
          <p:nvPr/>
        </p:nvGrpSpPr>
        <p:grpSpPr>
          <a:xfrm>
            <a:off x="8461190" y="4337947"/>
            <a:ext cx="3283289" cy="2155589"/>
            <a:chOff x="8479782" y="4353052"/>
            <a:chExt cx="3283289" cy="215558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FC5E37B-1BF2-FA41-8AC0-22C320C0D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07510" y="4353052"/>
              <a:ext cx="1274708" cy="71774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716AE9B-A8F8-C64B-ADC3-9C954CFF8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79782" y="4908813"/>
              <a:ext cx="2278236" cy="159982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52BFE9-9B1B-0D49-AE6F-14B4F1AE5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83666" y="4813624"/>
              <a:ext cx="879405" cy="71774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D2C127F-AC0B-904D-A2A6-F4F4C96BED12}"/>
              </a:ext>
            </a:extLst>
          </p:cNvPr>
          <p:cNvGrpSpPr/>
          <p:nvPr/>
        </p:nvGrpSpPr>
        <p:grpSpPr>
          <a:xfrm>
            <a:off x="8857486" y="1989305"/>
            <a:ext cx="2751660" cy="2348642"/>
            <a:chOff x="8341757" y="1454518"/>
            <a:chExt cx="2751660" cy="23486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1692D4-8C47-5740-923E-CD220652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31519" y="1454518"/>
              <a:ext cx="761898" cy="57193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BBA60BD-951F-194E-A131-7BBD6DA2D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41757" y="1976059"/>
              <a:ext cx="2751659" cy="1827101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E24671B-F221-D141-B808-123884C1FF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6388" y="674411"/>
            <a:ext cx="2954010" cy="131489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D6D0CE6-245C-484B-BDDD-79A2BD5E921E}"/>
              </a:ext>
            </a:extLst>
          </p:cNvPr>
          <p:cNvGrpSpPr/>
          <p:nvPr/>
        </p:nvGrpSpPr>
        <p:grpSpPr>
          <a:xfrm>
            <a:off x="6018717" y="317133"/>
            <a:ext cx="2620840" cy="2590890"/>
            <a:chOff x="5864959" y="229179"/>
            <a:chExt cx="2620840" cy="259089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C34CF8C-6B32-0643-9538-826DB83BB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27042" y="229179"/>
              <a:ext cx="1734666" cy="93842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D27A4D3-D874-B14B-8C1E-B2EA9A588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64959" y="836702"/>
              <a:ext cx="2231288" cy="198336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787D0B1-4784-FD41-9371-14654EA51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67057" y="840136"/>
              <a:ext cx="1018742" cy="101874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9CDF8DE-9540-5C42-AE26-3C9AF77A5CD8}"/>
              </a:ext>
            </a:extLst>
          </p:cNvPr>
          <p:cNvGrpSpPr/>
          <p:nvPr/>
        </p:nvGrpSpPr>
        <p:grpSpPr>
          <a:xfrm>
            <a:off x="5810180" y="3035214"/>
            <a:ext cx="2921658" cy="3209956"/>
            <a:chOff x="5193207" y="3101167"/>
            <a:chExt cx="2921658" cy="320995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DFF0A34-2B8E-0447-8E60-F0F923F8E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93207" y="3357253"/>
              <a:ext cx="2231288" cy="295387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4D75914-98E7-3544-8C3F-8B682A6E9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32116" y="3101167"/>
              <a:ext cx="1682749" cy="945491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62BC2-BE99-C74A-833F-F8B3AB98E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7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5C97544-76A8-6840-A6B4-B54FC8081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1D24A6A-4849-5642-AB73-ED7115367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69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219FF-1ABA-E04B-88C4-81B33823B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57" y="-28832"/>
            <a:ext cx="6910134" cy="1325563"/>
          </a:xfrm>
        </p:spPr>
        <p:txBody>
          <a:bodyPr/>
          <a:lstStyle/>
          <a:p>
            <a:r>
              <a:rPr lang="en-US" dirty="0"/>
              <a:t>Compute Nodes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0EA84-FC14-7C44-9F25-44127A19B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457" y="1081007"/>
            <a:ext cx="6668375" cy="2183746"/>
          </a:xfrm>
        </p:spPr>
        <p:txBody>
          <a:bodyPr>
            <a:normAutofit/>
          </a:bodyPr>
          <a:lstStyle/>
          <a:p>
            <a:r>
              <a:rPr lang="en-US" dirty="0"/>
              <a:t>Standard is a dual-socket CPU</a:t>
            </a:r>
          </a:p>
          <a:p>
            <a:r>
              <a:rPr lang="en-US" dirty="0"/>
              <a:t>Increasing complexity, more processors</a:t>
            </a:r>
          </a:p>
          <a:p>
            <a:pPr lvl="1"/>
            <a:r>
              <a:rPr lang="en-US" dirty="0"/>
              <a:t>CPU: 100’s of cores</a:t>
            </a:r>
          </a:p>
          <a:p>
            <a:pPr lvl="1"/>
            <a:r>
              <a:rPr lang="en-US" dirty="0"/>
              <a:t>GPU:  10000 – 80000 cores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43952A-C1B2-0E44-A8D1-79E36E30E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31" y="3049029"/>
            <a:ext cx="5253017" cy="2393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50F9BE-A88F-F348-99B6-A9DAD9489B15}"/>
              </a:ext>
            </a:extLst>
          </p:cNvPr>
          <p:cNvSpPr txBox="1"/>
          <p:nvPr/>
        </p:nvSpPr>
        <p:spPr>
          <a:xfrm>
            <a:off x="600730" y="5456721"/>
            <a:ext cx="58444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NVIDIA DGX-2</a:t>
            </a:r>
            <a:r>
              <a:rPr lang="en-US" sz="1600" dirty="0"/>
              <a:t>: 16 Tesla V100 GPUs, (81K GPU, 10K Tensor cores)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1.5 TB DDR4 RAM, 500 GB HBM2,   10kW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300 GB/s NVLINK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PCIe Gen3, 8x EDR IB / 100 Gigabit Ethernet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696413-F6B1-A44D-BFBF-039B048A1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291" y="994155"/>
            <a:ext cx="5015190" cy="372285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F86DD2-8927-D040-B301-DA3C03EB510A}"/>
              </a:ext>
            </a:extLst>
          </p:cNvPr>
          <p:cNvSpPr txBox="1"/>
          <p:nvPr/>
        </p:nvSpPr>
        <p:spPr>
          <a:xfrm>
            <a:off x="8012630" y="396484"/>
            <a:ext cx="3608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Summit Node (DoE / ORNL)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C1F9E6-83AB-5A49-BA58-245A5ED08570}"/>
              </a:ext>
            </a:extLst>
          </p:cNvPr>
          <p:cNvSpPr txBox="1"/>
          <p:nvPr/>
        </p:nvSpPr>
        <p:spPr>
          <a:xfrm>
            <a:off x="6883284" y="4676412"/>
            <a:ext cx="5308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DOE Summit node</a:t>
            </a:r>
            <a:r>
              <a:rPr lang="en-US" sz="1600" dirty="0"/>
              <a:t>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IBM Power9 CPU,  6 V100 GPUs, 30K GPU 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512 GB DDR4 RAM, 96 GB HBM2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NVLINK, 50GB/s bandwidth per link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PCIe Gen 4 (16GB/s) for inter-node, I/O</a:t>
            </a:r>
          </a:p>
          <a:p>
            <a:r>
              <a:rPr lang="en-US" sz="2000" b="1" dirty="0"/>
              <a:t>Summit System:  4600 nodes, 27K GPUs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58FFCD-D2A5-8742-B9CC-46536FE72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8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48FA0C5-DE2F-DD46-B07D-C250CD0EF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3620F3A-2C10-2540-A063-287E10AC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588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9ED7-7F14-BC4D-BAA6-DC778C38B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97" y="71143"/>
            <a:ext cx="10515600" cy="1325563"/>
          </a:xfrm>
        </p:spPr>
        <p:txBody>
          <a:bodyPr/>
          <a:lstStyle/>
          <a:p>
            <a:r>
              <a:rPr lang="en-US" dirty="0"/>
              <a:t>Application Performance – Single Node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D641E-7145-ED49-96F2-DE2D4DD97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714" y="1234674"/>
            <a:ext cx="6116472" cy="21943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MPAS model developed at NCAR</a:t>
            </a:r>
          </a:p>
          <a:p>
            <a:pPr marL="0" indent="0">
              <a:buNone/>
            </a:pPr>
            <a:r>
              <a:rPr lang="en-US" dirty="0"/>
              <a:t>     adopted by IBM Weather Company</a:t>
            </a:r>
          </a:p>
          <a:p>
            <a:r>
              <a:rPr lang="en-US" sz="2400" dirty="0"/>
              <a:t>GPU is 3X faster than CPU (Volta versus Broadwell)</a:t>
            </a:r>
          </a:p>
          <a:p>
            <a:r>
              <a:rPr lang="en-US" sz="2400" dirty="0"/>
              <a:t>Directive-based, performance portable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C24557E-105E-D640-B331-D49BCCD761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394879"/>
              </p:ext>
            </p:extLst>
          </p:nvPr>
        </p:nvGraphicFramePr>
        <p:xfrm>
          <a:off x="6096000" y="1523182"/>
          <a:ext cx="5532196" cy="4314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5D2E30B3-244A-884E-8FFB-1CAE36205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930" y="908349"/>
            <a:ext cx="2292874" cy="8474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8BDA87-8914-504F-8E66-9FBB04C40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65" y="3533034"/>
            <a:ext cx="4562324" cy="26718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FA3A89-922B-7142-91EA-5CE2E9B173D0}"/>
              </a:ext>
            </a:extLst>
          </p:cNvPr>
          <p:cNvSpPr txBox="1"/>
          <p:nvPr/>
        </p:nvSpPr>
        <p:spPr>
          <a:xfrm>
            <a:off x="6819680" y="5861356"/>
            <a:ext cx="4084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R.Loft</a:t>
            </a:r>
            <a:r>
              <a:rPr lang="en-US" dirty="0"/>
              <a:t>, Sept 2018, ECMWF HPC Workshop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790615-F77F-4C4D-830E-B6FFB2B0A547}"/>
              </a:ext>
            </a:extLst>
          </p:cNvPr>
          <p:cNvSpPr txBox="1"/>
          <p:nvPr/>
        </p:nvSpPr>
        <p:spPr>
          <a:xfrm>
            <a:off x="1574407" y="6252991"/>
            <a:ext cx="297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Non-uniform Icosahedral Grid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E59C9-E7A9-474C-994A-74032733D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B00-36DB-C942-AE34-A26D67392A32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648DE3D-430C-1D42-BACF-DF7BBFE6B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582EEDD-883E-1E49-BC51-5A160FC7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U.S. Operational Weather Prediction in the Next Decade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33FB41-949A-EF44-AE93-F6963F1BA6CD}"/>
              </a:ext>
            </a:extLst>
          </p:cNvPr>
          <p:cNvSpPr txBox="1"/>
          <p:nvPr/>
        </p:nvSpPr>
        <p:spPr>
          <a:xfrm>
            <a:off x="9187110" y="2883466"/>
            <a:ext cx="1746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Lower is better</a:t>
            </a:r>
          </a:p>
        </p:txBody>
      </p:sp>
    </p:spTree>
    <p:extLst>
      <p:ext uri="{BB962C8B-B14F-4D97-AF65-F5344CB8AC3E}">
        <p14:creationId xmlns:p14="http://schemas.microsoft.com/office/powerpoint/2010/main" val="132863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67518</TotalTime>
  <Words>4221</Words>
  <Application>Microsoft Macintosh PowerPoint</Application>
  <PresentationFormat>Widescreen</PresentationFormat>
  <Paragraphs>907</Paragraphs>
  <Slides>47</Slides>
  <Notes>19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Arial Black</vt:lpstr>
      <vt:lpstr>Arial Rounded MT Bold</vt:lpstr>
      <vt:lpstr>Calibri</vt:lpstr>
      <vt:lpstr>Calibri Light</vt:lpstr>
      <vt:lpstr>Times New Roman</vt:lpstr>
      <vt:lpstr>Wingdings</vt:lpstr>
      <vt:lpstr>Office Theme</vt:lpstr>
      <vt:lpstr>Photo Editor Photo</vt:lpstr>
      <vt:lpstr>Advancing U.S. Operational Weather Prediction Capabilities in the Next Decade (with Exascale HPC)</vt:lpstr>
      <vt:lpstr>PowerPoint Presentation</vt:lpstr>
      <vt:lpstr>HPC &amp; NWP</vt:lpstr>
      <vt:lpstr>NWS Weather Forecast Models (2019) constrained by HPC</vt:lpstr>
      <vt:lpstr>Improved Weather Prediction</vt:lpstr>
      <vt:lpstr>Computational Challenges</vt:lpstr>
      <vt:lpstr>Processor Technologies</vt:lpstr>
      <vt:lpstr>Compute Nodes</vt:lpstr>
      <vt:lpstr>Application Performance – Single Node</vt:lpstr>
      <vt:lpstr>FV3 Performance – Single Node</vt:lpstr>
      <vt:lpstr>Inter-node Communications</vt:lpstr>
      <vt:lpstr>Application Scalability</vt:lpstr>
      <vt:lpstr>FV3 Scalability Projections</vt:lpstr>
      <vt:lpstr>PowerPoint Presentation</vt:lpstr>
      <vt:lpstr>PowerPoint Presentation</vt:lpstr>
      <vt:lpstr>Scaling Factors</vt:lpstr>
      <vt:lpstr>Summary on Computational Issues</vt:lpstr>
      <vt:lpstr>Data Challenges</vt:lpstr>
      <vt:lpstr>Observations</vt:lpstr>
      <vt:lpstr>Geostationary Operational  Environmental Satellite (GOES) </vt:lpstr>
      <vt:lpstr>Data Assimilation</vt:lpstr>
      <vt:lpstr>Data Assimilation: Computational Issues</vt:lpstr>
      <vt:lpstr>Data Distribution</vt:lpstr>
      <vt:lpstr>Model Output:   14KM to 3KM resolution</vt:lpstr>
      <vt:lpstr>State of Operational NWP (2019)</vt:lpstr>
      <vt:lpstr>Advancing Weather Prediction in the next decade</vt:lpstr>
      <vt:lpstr>Technology Convergence</vt:lpstr>
      <vt:lpstr>#1 Improve Model Performance</vt:lpstr>
      <vt:lpstr>Weather Prediction Models - dynamics -</vt:lpstr>
      <vt:lpstr>Dwarf Development with GeoFLOW Duane Rosenberg, Bryan Flynt, NOAA ESRL, 2018-2019</vt:lpstr>
      <vt:lpstr>PowerPoint Presentation</vt:lpstr>
      <vt:lpstr>Shallow Water Dwarf: A-grid versus C-grid staggering Yonggang Yu, Ning Wang, Jacques Middlecoff, NOAA ESRL, 2018-2019</vt:lpstr>
      <vt:lpstr>Scaling Patterns</vt:lpstr>
      <vt:lpstr>Weather Prediction Models - physics -</vt:lpstr>
      <vt:lpstr>#2 Improve Data Assimilation Performance</vt:lpstr>
      <vt:lpstr>Joint Effort for Data Assimilation Integration (JEDI)</vt:lpstr>
      <vt:lpstr>Assimilation: intelligent thinning</vt:lpstr>
      <vt:lpstr>Feature Detection – Typhoons Christina Kumler, Jebb Stewart, NOAA ESRL/GSD, 2018-2019</vt:lpstr>
      <vt:lpstr> Use of Machine Learning for Improved Initial Soil Moisture  State in RAP/HRRR Isidora Jankov, Jebb Stewart, Lidia Trailovic, NOAA ESRL/GSD, 2018-2019 </vt:lpstr>
      <vt:lpstr>#3 Get Data to End-Users</vt:lpstr>
      <vt:lpstr>Big Data Handling</vt:lpstr>
      <vt:lpstr>5G Wireless &amp; Edge Computing</vt:lpstr>
      <vt:lpstr>#4 Improve Software Architecture and Development Process</vt:lpstr>
      <vt:lpstr>JEDI System Software Architecture</vt:lpstr>
      <vt:lpstr>Conclusions</vt:lpstr>
      <vt:lpstr>PowerPoint Presentation</vt:lpstr>
      <vt:lpstr>Final Thoughts – A Common Goal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Advancing U.S. Weather Prediction Capabilities with Exascale HPC</dc:title>
  <dc:creator>Microsoft Office User</dc:creator>
  <cp:lastModifiedBy>Microsoft Office User</cp:lastModifiedBy>
  <cp:revision>557</cp:revision>
  <cp:lastPrinted>2019-04-25T15:04:59Z</cp:lastPrinted>
  <dcterms:created xsi:type="dcterms:W3CDTF">2019-02-04T22:26:05Z</dcterms:created>
  <dcterms:modified xsi:type="dcterms:W3CDTF">2019-05-22T13:46:59Z</dcterms:modified>
</cp:coreProperties>
</file>