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4"/>
  </p:notesMasterIdLst>
  <p:sldIdLst>
    <p:sldId id="270" r:id="rId2"/>
    <p:sldId id="257" r:id="rId3"/>
    <p:sldId id="258" r:id="rId4"/>
    <p:sldId id="262" r:id="rId5"/>
    <p:sldId id="268" r:id="rId6"/>
    <p:sldId id="263" r:id="rId7"/>
    <p:sldId id="273" r:id="rId8"/>
    <p:sldId id="326" r:id="rId9"/>
    <p:sldId id="274" r:id="rId10"/>
    <p:sldId id="260" r:id="rId11"/>
    <p:sldId id="269" r:id="rId12"/>
    <p:sldId id="277" r:id="rId13"/>
    <p:sldId id="272" r:id="rId14"/>
    <p:sldId id="278" r:id="rId15"/>
    <p:sldId id="280" r:id="rId16"/>
    <p:sldId id="275" r:id="rId17"/>
    <p:sldId id="284" r:id="rId18"/>
    <p:sldId id="276" r:id="rId19"/>
    <p:sldId id="279" r:id="rId20"/>
    <p:sldId id="282" r:id="rId21"/>
    <p:sldId id="283" r:id="rId22"/>
    <p:sldId id="261" r:id="rId23"/>
    <p:sldId id="286" r:id="rId24"/>
    <p:sldId id="289" r:id="rId25"/>
    <p:sldId id="316" r:id="rId26"/>
    <p:sldId id="317" r:id="rId27"/>
    <p:sldId id="318" r:id="rId28"/>
    <p:sldId id="315" r:id="rId29"/>
    <p:sldId id="319" r:id="rId30"/>
    <p:sldId id="320" r:id="rId31"/>
    <p:sldId id="281" r:id="rId32"/>
    <p:sldId id="331" r:id="rId33"/>
    <p:sldId id="314" r:id="rId34"/>
    <p:sldId id="322" r:id="rId35"/>
    <p:sldId id="311" r:id="rId36"/>
    <p:sldId id="306" r:id="rId37"/>
    <p:sldId id="307" r:id="rId38"/>
    <p:sldId id="310" r:id="rId39"/>
    <p:sldId id="309" r:id="rId40"/>
    <p:sldId id="312" r:id="rId41"/>
    <p:sldId id="330" r:id="rId42"/>
    <p:sldId id="323" r:id="rId43"/>
    <p:sldId id="287" r:id="rId44"/>
    <p:sldId id="329" r:id="rId45"/>
    <p:sldId id="321" r:id="rId46"/>
    <p:sldId id="288" r:id="rId47"/>
    <p:sldId id="313" r:id="rId48"/>
    <p:sldId id="328" r:id="rId49"/>
    <p:sldId id="327" r:id="rId50"/>
    <p:sldId id="324" r:id="rId51"/>
    <p:sldId id="325" r:id="rId52"/>
    <p:sldId id="308" r:id="rId5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濃色スタイル 2 - アクセント 1/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濃色スタイル 2 - アクセント 3/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テーマ スタイル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30"/>
    <p:restoredTop sz="69721"/>
  </p:normalViewPr>
  <p:slideViewPr>
    <p:cSldViewPr snapToGrid="0" snapToObjects="1">
      <p:cViewPr varScale="1">
        <p:scale>
          <a:sx n="62" d="100"/>
          <a:sy n="62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AC109-7FBE-6644-87C0-AD17F37E2E8A}" type="datetimeFigureOut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982D0-F1D6-A640-860E-88A91F0E3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06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Hello everyone. I am Ryo Yoshida, a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visiting scientist at ESSIC from the Japan Meteorological Agency (JMA).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of all, I would like to thank ESSIC and NESDIS colleagues, especially thank Dr. Ralph Ferraro, Dr. Scott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Rudlosky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Dr. Mason Quick for assisting me.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research at ESSIC aims to study NOAA’s progressive efforts for their weather satellites such as GOES-R series, and </a:t>
            </a:r>
            <a:r>
              <a:rPr kumimoji="1" lang="en-US" altLang="ja-JP" sz="12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its Lightning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Mapper (GLM) is a primary topic of my research.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849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Let’s move on to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JMA’s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series satellites.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839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series satellites are Japan’s geostationary weather satellites operated by JMA.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Since 1977 when the first satellite was launched, JMA has been operating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satellites </a:t>
            </a:r>
            <a:r>
              <a:rPr lang="en-US" altLang="ja-JP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over 40 years,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covering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Asia-Pacific region</a:t>
            </a:r>
            <a:r>
              <a:rPr lang="en-US" altLang="ja-JP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kumimoji="1" lang="en-US" altLang="ja-JP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series evolved from GLM series into MTSAT series and Himawari-8/9.</a:t>
            </a:r>
          </a:p>
          <a:p>
            <a:r>
              <a:rPr kumimoji="1" lang="en-US" altLang="ja-JP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find GOES-9 in the table. We don’t forget the back-up operation by GOES-9 to make up the loss of MTSAT-1 due to its launch failure.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041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Himawari-8 and -9 are the latest or third generation of the series.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Himawari-8, the first unit of the generation was launched in 2014 and now in operation since 2015.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Himawari-9 is now on standby in orbit and to be operational in 2022, as a successor to Himawari-8.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two satellites compose a redundant satellite observation system until 2029.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3601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Himawari-8 and -9 each carry the </a:t>
            </a:r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Advanced </a:t>
            </a:r>
            <a:r>
              <a:rPr kumimoji="1" lang="en-US" altLang="ja-JP" dirty="0" err="1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Himawari</a:t>
            </a:r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 Imager (AHI), an ABI-</a:t>
            </a:r>
            <a:r>
              <a:rPr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c</a:t>
            </a:r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lass 16-spectral-band imaging instrument</a:t>
            </a:r>
            <a:r>
              <a:rPr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The table shows its spectral bands in comparison with ABI and MTSAT or Himari-7 imager.</a:t>
            </a:r>
          </a:p>
          <a:p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The difference in the spectral bands between AHI and ABI is in visible and near infrared bands.</a:t>
            </a:r>
          </a:p>
          <a:p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AHI has a blue visible band instead of 1.38 near infrared band that ABI has.</a:t>
            </a:r>
          </a:p>
          <a:p>
            <a:r>
              <a:rPr kumimoji="1" lang="en-US" altLang="ja-JP" dirty="0"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The number of spectral bands and spatial resolution are improved, compared with the MTSAT-2 imager.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409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temporal resolution is also improved.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AHI generate a full disk image every 10 minutes, while providing reginal observations around Japan and other target area every 2.5 minutes.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It also provides 30-second scans for two smaller domains. </a:t>
            </a:r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123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Improved capabilities of AHI allow us to develop a lot of new applications.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For example, by using multi-spectral bands, true color and RGB imagery are used in weather and environmental monitoring.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Also, retrieval of cloud and aerosol parameters are realized.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Using the frequent reginal observations, sea surface winds around tropical cyclones are derived and convective clouds are detected.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spatial resolution of derived sea surface temperatures and cloud analysis is also improved.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791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Himawari-8 also improves numerical weather predictions.</a:t>
            </a:r>
          </a:p>
          <a:p>
            <a:r>
              <a:rPr kumimoji="1"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Atmospheric Motion Vector (AMV) product and the Clear Sky Radiance product are key products of geostationary satellites for NWP.</a:t>
            </a:r>
          </a:p>
          <a:p>
            <a:r>
              <a:rPr kumimoji="1"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products are improved by Himawari-8 in terms of quantity and quality, 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 positive impacts on JMA NWP.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example, this graph shows typhoon track forecast errors are reduced by assimilating the Himawari-8 products (red line) rather than using those of Himawari-7 (blue line).</a:t>
            </a:r>
            <a:endParaRPr kumimoji="1" lang="en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5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Himawari-8 AMV &amp; CSR products are provided to operational numerical weather prediction centers via th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WMO Global Telecommunication System.</a:t>
            </a:r>
            <a:endParaRPr kumimoji="1"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figures show Himawari-8 AMV and CSR data used the data assimilation system at ECMWF.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94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Himawari-8 data are also utilized in academia.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successful example is Big Data Assimilation study by RIKEN, a Japanese advanced research institute.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research team led by Dr. Miyoshi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Takemasa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combined Japan’s flagship supercomputer called K with Himawari-8.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reported that, by assimilating a Himawari-8 data every 10 minutes, they succeeded in improving cloud structure around a super typhoon and precipitation forecasts significantly.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59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JMA distributes Himawari-8 data</a:t>
            </a:r>
            <a:r>
              <a:rPr kumimoji="1" lang="ja-JP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internationally to national meteorological and hydrological services via two major data services.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is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HimawariCast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broadcast service using a communication satellites.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other is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HimawariCloud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terrestrial data service.</a:t>
            </a:r>
          </a:p>
          <a:p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HimawariCaset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HimawariCloud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32 and 21 national users, respectively.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NOAA/NESDIS obtains the data via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HimawariCloud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NWS pacific region is receiving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HimawariCast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63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Today I am going to talk about JMA and its </a:t>
            </a:r>
            <a:r>
              <a:rPr kumimoji="1" lang="en-US" altLang="ja-JP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Himawari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series satellites, focusing on their latest generation of Himawari-8 and -9.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 I will present results of the GOES-16 GLM level 2 product validation I conducted so far at ESSIC.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307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Himawari-8/9 data are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open to academic &amp; nonprofit users for free via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partner institutes.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Academic users can obtain the data through these institutions with a simple registration process.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4336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final slide regarding </a:t>
            </a:r>
            <a:r>
              <a:rPr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about next satellite planning.</a:t>
            </a:r>
          </a:p>
          <a:p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Himawari-8/9</a:t>
            </a: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complete the observation operation in 2029.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JMA has undertaken feasibility studies of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follow-on satellites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future global weather observation system,  WMO established recently a guidance called the Vision for WIGOS 2040.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Vision lists the four geostationary core instruments, multi-spectral imagers, IR hyperspectral sounders, lightning mappers and UV-to-NIR sounders.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right table shows missions being and to be implemented by satellite operators.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will complete all of the four on their MTG series. China is operating three out of the 4 on their FY-4A R&amp;D satellite.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US, NOAA has already operated two instruments, ABI and GLM on the  GOES-R series satellites, and TEMPO is to be launched in 2022 as a hosted payload on a commercial geostationary satellite, and it will make a constellation with European Sentinel-4 and Korea’s GEMS.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evaluate lightning mappers on geostationary satellites, my research at ESSIC includes product validation of GOES-R series GLM.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616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later part of my talk is dedicated to GOES-16 GLM validation results I conducted so for at ESSIC. 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350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is an </a:t>
            </a:r>
            <a:r>
              <a:rPr kumimoji="1"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tical lightning sensor aboard GOES-R series satellites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kumimoji="1"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ontinuous and hemispherical coverage up to 52 </a:t>
            </a:r>
            <a:r>
              <a:rPr lang="en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detects both intra-cloud (IC) and cloud-to-ground (CG) lightning, but not discrimination between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sensor is a CCD</a:t>
            </a:r>
            <a:r>
              <a:rPr lang="ja-JP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</a:t>
            </a: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consisting of over one thousand three hundred square pixels that detect lightning optical pulses at the wavelength of 777 nm, with 2 </a:t>
            </a:r>
            <a:r>
              <a:rPr lang="en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frame rate.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ground sample distance varies spatially: 8 km at nadir and increases up to 14 km at the edge of its FOV.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093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 GLM level 2 product consists three elements, events, groups and flashes.</a:t>
            </a:r>
          </a:p>
          <a:p>
            <a:r>
              <a:rPr kumimoji="1" lang="en-US" altLang="ja-JP" sz="1200" dirty="0"/>
              <a:t>An event is p</a:t>
            </a:r>
            <a:r>
              <a:rPr lang="en-US" altLang="ja-JP" sz="1200" dirty="0"/>
              <a:t>ixel-level detection which is indicated by blue </a:t>
            </a:r>
            <a:r>
              <a:rPr lang="en-US" altLang="ja-JP" sz="1200" dirty="0" err="1"/>
              <a:t>squres</a:t>
            </a:r>
            <a:r>
              <a:rPr lang="en-US" altLang="ja-JP" sz="1200" dirty="0"/>
              <a:t> in the right figure.</a:t>
            </a:r>
          </a:p>
          <a:p>
            <a:r>
              <a:rPr lang="en-US" altLang="ja-JP" sz="1200" dirty="0"/>
              <a:t>A group is one or more events in adjacent pixels in one frame. As shown with white dots in the figure, a group location is calculated by radiance weighted average of constituent event locations.</a:t>
            </a:r>
          </a:p>
          <a:p>
            <a:r>
              <a:rPr lang="en-US" altLang="ja-JP" sz="1200" dirty="0"/>
              <a:t>A flash is defined as a series of groups separated by less than 330 </a:t>
            </a:r>
            <a:r>
              <a:rPr lang="en-US" altLang="ja-JP" sz="1200" dirty="0" err="1"/>
              <a:t>ms</a:t>
            </a:r>
            <a:r>
              <a:rPr lang="en-US" altLang="ja-JP" sz="1200" dirty="0"/>
              <a:t> and 16.5 km.</a:t>
            </a:r>
            <a:r>
              <a:rPr lang="ja-JP" altLang="en-US" sz="1200"/>
              <a:t> </a:t>
            </a:r>
            <a:r>
              <a:rPr lang="en-US" altLang="ja-JP" sz="1200" dirty="0"/>
              <a:t>You can see two flashes in the figure with green symbols.</a:t>
            </a:r>
          </a:p>
          <a:p>
            <a:r>
              <a:rPr kumimoji="1" lang="en-US" altLang="ja-JP" dirty="0"/>
              <a:t>The GOES-16 GLM level 2 product reached full maturity status in November last year. </a:t>
            </a:r>
          </a:p>
          <a:p>
            <a:r>
              <a:rPr kumimoji="1" lang="en-US" altLang="ja-JP" dirty="0"/>
              <a:t>So this study evaluates the GOES-16 GLM product.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707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compared the GLM L2 product with ground-based 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Networks Total Lightning Network: ENTLN, as a reference.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network is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to detect both IC &amp; CG lightning with wideband sensors, and has high high detection efficiency in areas with high sensor density such as CONUS.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global detection, it incorporates lightning detections by WWLLN, a longer wavelength sensor networks managed by the University of Washington.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749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GLM validation, three types of analysis were conducted using ENTLN IC and CG detection capability: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density map comparison, f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lash detection efficiency analysis, and timing and geolocation validation of group data.</a:t>
            </a:r>
          </a:p>
          <a:p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period is 6 months from December 2018 to May this year.</a:t>
            </a:r>
          </a:p>
          <a:p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quality checking, degraded GLM data with quality flag of not zero were removed.</a:t>
            </a:r>
          </a:p>
          <a:p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 qc for Earth Network data.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685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is the flash density map comparison. Here, the term of flash density refers to the number of flashes per square km for each 1-degree grid.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GLM (left) and ENTLN (right) are similar to each other, showing the triple peaks around North, Central and South Americas.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GLM result, linear-shaped peaks are shown, which would be GLM’s artifacts related to its focal plan structure.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oceans, the ENTLN flashes are more sparse than those of GLM.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 next slide indicates GLM false detections for these areas.</a:t>
            </a:r>
            <a:endParaRPr lang="en-US" altLang="ja-JP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223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animation is GLM flash density hourly variation in local time at nadir.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shows linear artifacts between 10 and 16 local time.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mid night, over high latitude region, there are solar intrusions into GLM optics, causing false detections.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day-time false detections including solar glints are indicated.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should be noted that </a:t>
            </a:r>
            <a:r>
              <a:rPr kumimoji="1"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ecent updates of ground processing mitigate GLM false detections.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example, a 2nd level threshold algorithm was tuned to reduce the linear artifacts.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058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analysis is flash detection efficiency DE, which indicates flash detection ability.</a:t>
            </a:r>
          </a:p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DE relative to Earth Networks is defined as the ratio of the number of ENTLN flashes detected by GLM to the total number of ENTLN flashes.</a:t>
            </a:r>
          </a:p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detection criteria</a:t>
            </a:r>
            <a:r>
              <a:rPr kumimoji="1" lang="ja-JP" altLang="en-US" sz="120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counting the numerator is flash separations less than 25 km spatially and 0.1 s temporally.</a:t>
            </a:r>
          </a:p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means that </a:t>
            </a: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ENTLN flash is detected by a GLM flash if: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distance between the two flash centers is less than 25 km, and the durations of the two flashes are separated by less than 0.1.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66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First is JMA introduction.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604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table shows monthly GLM DE for overall FOV, from December 2018 to May 2019.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DE is over 0.6, and no significant monthly variation.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time DE is higher than daytime one by up to around 0.1.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difference between CG and IC detection efficiency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14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figures show DE geographical distributions: GLM DE is left and ENTLN DE is right.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GLM DE is higher and more uniform, but it decreases near the edge of FOV and the north west CONUS.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Networks DE is low over the oceans and northern part of the South America, where its sensor density is low.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should be noted that the very low Earth Networks DE around zero indicates GLM false detections, rather than Earth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Netoworks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 detection performance. 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739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 an insight into the DE depression over CONUS, mutual detection efficiency between GOES-16 and -17 are shown here.</a:t>
            </a:r>
          </a:p>
          <a:p>
            <a:r>
              <a:rPr kumimoji="1" lang="en-US" altLang="ja-JP" dirty="0"/>
              <a:t>In the left figure, GOES-16 DE depression is observed over NW CONUS, which is consistent with the result of Earth Networks shown before,</a:t>
            </a:r>
          </a:p>
          <a:p>
            <a:r>
              <a:rPr kumimoji="1" lang="en-US" altLang="ja-JP" dirty="0"/>
              <a:t>while GOES-17 DE depression is over NE CONUS, rather than NW CONUS.</a:t>
            </a:r>
          </a:p>
          <a:p>
            <a:r>
              <a:rPr kumimoji="1" lang="en-US" altLang="ja-JP" dirty="0"/>
              <a:t>For GOES-17 GLM, its boresight angle is larger on the NE part than on the NW part.  </a:t>
            </a:r>
          </a:p>
          <a:p>
            <a:r>
              <a:rPr kumimoji="1" lang="en-US" altLang="ja-JP" dirty="0"/>
              <a:t>So the DE depression over CONUS is GLM performance degradation due to high boresight angle over land.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233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slide, GOES-16 GLM DE diurnal variation is plotted for IC in orange and CG in green.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day-night difference for IC is up to 0.17 and 0.08 for CG. The IC day-night difference is larger than CG.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is the thing: GLM SNR decreases in the daytime, due to sunlight reflected on the cloud tops.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SNR means lower detection efficiency, hence lower detection efficiency in the daytime.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IC generates weaker optical energy than CG, so IC detection efficiency would be more sensitive to SNR depression in the daytime.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360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GLM performance degradation was reported in its evaluation evaluation efforts.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last AMS annual meeting, Dr.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Stano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NASA </a:t>
            </a:r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reported a cloud light blockage effect.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his slide, a ground-based network detects a lot of lightning events indicated with small dots in the vicinity of the developed cloud, where GLM detects relatively less flashes in bluish color.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optical pulses that GLM detects should be attenuated by cloud particles above the lightning discharge.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reveal this effect, GLM DE dependence on cloud development was examined using ABI cloud top temperature and cloud optical depth products.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0789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result of cloud top temperature.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 figure shows GLM DE dependence on ABI cloud top temperatures between zero to -100 degrees Celsius.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bottom is histogram of ENTLN flashes for the same temperature range.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most of flashes are observed in the cloud top temperature range below -30 degrees Celsius.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this temperature range, 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indicated by the green line, CG detection efficiency decreases as CTT decreases.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colder temperatures correspond developed clouds, so I believe this depression indicates the light blockage effect.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 there is no clear decline in IC detection efficiency indicated by the orange 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results are not shown here, similar tendency was found in the cloud optical depth analysis.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further investigations are needed to understand DE</a:t>
            </a:r>
            <a:r>
              <a:rPr lang="en-US" altLang="ja-JP" sz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dependency on cloud development.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276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analysis is the timing and geolocation validation.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left shows the histogram of ENTLN minus GLM group timing difference, and the right is the histogram of their geolocation difference.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peak timing difference is less than the GLM flame rate and peak distance is less than the ground sample distance, hence good GLM timing and geolocation accuracy confirmed.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679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major cause of geolocation error in satellite observation is parallax.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parallax is displacement between a satellite observed object and its actual position.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displacement stems from non-zero boresight angle and non-zero height of the object.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Parallax in the GLM level 2 product is pre-corrected in its level 1 ground processing, using a static height model called the lightning ellipsoid, whose height is 14 km on the equator and  6 km at the Poles.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stead of using this static height model, a new parallax correction method using the ABI cloud top height product was developed in this study.</a:t>
            </a:r>
          </a:p>
          <a:p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849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Geolocation accuracy of the new and operational methods were compared in this figure.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blue line is the new result with ABI cloud top height and the orange line is based on the lightning ellipsoid.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methods reduce geolocation errors compared to no parallax correction shown with a green line.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However, ABI cloud top height method is better than the lightning ellipsoid method, but the difference is minor.</a:t>
            </a:r>
          </a:p>
          <a:p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This result indicates that the operational lightning ellipsoid method is a reasonable way for GLM parallax correction.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0919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figures show d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istributions of geolocation errors: the left is the lightning ellipsoid method and the right is the ABI cloud top height method.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see that the ABI CTH method reduces errors near the edge of FOV, where GLM viewing angle is lager, hence the larger parallax effect.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02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JMA is the national meteorological service, whose ultimate goals are</a:t>
            </a:r>
          </a:p>
          <a:p>
            <a:r>
              <a:rPr kumimoji="1" lang="en-US" altLang="ja-JP" dirty="0"/>
              <a:t>prevention and mitigation of natural disasters, safety of transportation and development and prosperity of industry.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addition to these domestic goals, international cooperation is our core value, s</a:t>
            </a:r>
            <a:r>
              <a:rPr kumimoji="1" lang="en" altLang="ja-JP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</a:t>
            </a:r>
            <a:r>
              <a:rPr kumimoji="1" lang="en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weather services, for example global numerical weather prediction, are highly dependent on global data obtained by world-wide observation networks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All of these goals are prescribed by the Meteorological Service Act in Japan.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55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wrap up of my GLM validation results.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GOES-16 GLM’s uniform and high detection capability was confirmed by Earth Networks IC and CG data.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false detections were reported, but mitigation efforts have been undertaken.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flash detection efficiency spatial and temporal variance was also reported such as the depression over north west CONUS and day-night difference.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dependence on the cloud properties were revealed but they needs further investigation.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timing and geolocation accuracy was confirmed good.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8774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665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analysis is the flash detection efficiency.</a:t>
            </a:r>
          </a:p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flash detection efficiency for ENTLN is defined as the ratio of ENTLN flashes coincident with GLM flash to total ENTLN flashes.</a:t>
            </a:r>
          </a:p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represent GLM’s flash detection capability relative to ENTLN.</a:t>
            </a:r>
          </a:p>
          <a:p>
            <a:r>
              <a:rPr kumimoji="1"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count up ENTLN flashes coincident with GLM flashes, a matching condition is applied: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ENTLN flash is coincident with a GLM flash if: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durations of the two flashes are separated by less than a given temporal window,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distance between the two flash centers is less than a given spatial window.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Accordingly, DE increases with the increasing the matching windows.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study, 25 km and 0.1 second windows were used to calculate DE.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1986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ENTLN DE diurnal variation also shows GLM‘s false detections.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GLM solar intrusion at midnight and the daytime linear artifacts, and solar related artifacts moving westward in the day time.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2DB52-4227-C24A-AF16-6A81178C3BE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229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the same plots but GLM detection efficiency.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indicated that the DE depression over the north west CONUS becomes apparent in the afternoon. </a:t>
            </a:r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2DB52-4227-C24A-AF16-6A81178C3BE0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5588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are GLM DEs for IC and CG for March to May 2019.</a:t>
            </a:r>
          </a:p>
          <a:p>
            <a:r>
              <a:rPr kumimoji="1" lang="en-US" altLang="ja-JP" dirty="0"/>
              <a:t>The DE depression over the north west CONUS is more apparent for IC than for CG.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762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are GLM DEs for IC and CG for March to May 2019.</a:t>
            </a:r>
          </a:p>
          <a:p>
            <a:r>
              <a:rPr kumimoji="1" lang="en-US" altLang="ja-JP" dirty="0"/>
              <a:t>The DE depression over the north west CONUS is more apparent for IC than for CG.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5625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 I present an insight into the GLM DE depression over NW CONUS, by comparing with GOES-17 GLM result.</a:t>
            </a:r>
          </a:p>
          <a:p>
            <a:r>
              <a:rPr kumimoji="1" lang="en-US" altLang="ja-JP" dirty="0"/>
              <a:t>The left figure shows GOES-17 GLM DE relative to ENTLN. It decreases over NE CONUS, instead of NW CONUS where GOES-16 DE decreases.</a:t>
            </a:r>
          </a:p>
          <a:p>
            <a:r>
              <a:rPr kumimoji="1" lang="en-US" altLang="ja-JP" dirty="0"/>
              <a:t>This location difference indicates the GLM DE depression is sensor specific, and it occurs each GLM’s high boresight angle over land.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03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 accomplish these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JMA implements its services.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 the national weather service agency, it provides weather observations, forecasts and warnings and aviation and marine weather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Its services are not limited to weather, but the agency also offers climate and global environment services as well as monitoring of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earthquake, tsunami and volcanic activity.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37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chart shows JMA organization. It is divided to three components, Headquarters, Field Offices and related institutions such as the meteorological Research Institute and the Satellite Center.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Headquarters, located in Tokyo, has 5 Departments. I am from the satellite program division at the Observation Departments.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Offices include 6 Reginal Headquarters and fifty Local Weather Offices across the nation.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 approximately five thousand employees in JMA.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07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This slide shows JMA’s weather observation systems.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Upper air observations are conducted with more than 30 wind profilers and 16 radiosonde stations.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There are approximately one thousand three hundred automated weather stations.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20 Doppler radars are deployed across the nation for monitoring and nowcasting precipitation and hazardous weather.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JMA also implements weather observations for aviation. </a:t>
            </a:r>
          </a:p>
          <a:p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And geostationary satellites, a topic of my talk will be detailed later.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167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As I mentioned, international cooperation is our value, so JMA shares its observation data internationally.</a:t>
            </a:r>
          </a:p>
          <a:p>
            <a:r>
              <a:rPr kumimoji="1" lang="en-US" altLang="ja-JP" dirty="0"/>
              <a:t>For example this chart shows surface pressure observation data received by global numerical weather prediction centers, including NCEP and ECMWF.</a:t>
            </a:r>
          </a:p>
          <a:p>
            <a:r>
              <a:rPr kumimoji="1" lang="en-US" altLang="ja-JP" dirty="0"/>
              <a:t>Green indicate full reporting, and orange and red represent partially and few reporting, respectively.</a:t>
            </a:r>
          </a:p>
          <a:p>
            <a:r>
              <a:rPr kumimoji="1" lang="en-US" altLang="ja-JP" dirty="0"/>
              <a:t>This shows JMA fully reports its observation data to make them available for each NWP center.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11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agency has a role of an numerical weather prediction center as well.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JMA operates world-class supercomputer system which is ranked 32nd in the five hundred top list,</a:t>
            </a: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and runs various types of models to make various types of forecasts, global to local and seasonal to hourly forecasts.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982D0-F1D6-A640-860E-88A91F0E327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0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7566B2-A5C8-7F4A-AF47-BBDFB9A2B3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73382"/>
            <a:ext cx="12192000" cy="1736581"/>
          </a:xfrm>
          <a:noFill/>
        </p:spPr>
        <p:txBody>
          <a:bodyPr anchor="ctr"/>
          <a:lstStyle>
            <a:lvl1pPr algn="ctr">
              <a:defRPr sz="6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56F98FA-2C2C-C442-B2F2-2A33E18F45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dirty="0"/>
              <a:t>Sub Title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48440C-403C-F941-B50E-79FFFB11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341B-BDA0-B545-96E9-22D23C6233C9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C730A6-7590-DE45-BB49-3A4E6744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A18DA-A921-974F-97AF-FD8CD721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ja-JP" altLang="en-US" sz="14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78C0F6-B226-7446-97DC-F1A77779F941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392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4525FE-6B0E-B74A-97ED-825753E51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A64CC36-E910-6D43-8024-A8F86DE49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9B52F3E-C811-3F42-AAE0-D8C90A82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7C24026-ADBA-6543-B727-6F75DC14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A6190-7E4D-0546-B31F-8655B7C3628B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53780B-CF95-CE44-B8BB-A0B690D6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55754A-CAC0-2346-9CA9-AFF03897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277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6F128C-144E-DF4C-A014-68D22A4D1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ADAB5A-60A2-C541-A363-1A75A31A9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33A2F0-1FFB-C745-8151-78AAB21D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90F52-F35A-574A-B02E-E9F9549B55F5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18EA0B-425A-0B4A-9736-DE312EF9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9A27C8-50CD-7A4C-947F-E049D94F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124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FD70681-D79A-F54C-8C3D-74A368BC3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76234C5-A57B-5E4A-8FEF-2A686DCE2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54CADF-E532-7448-9934-B85DDCD4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48AC0-5A57-ED4D-8334-FAF101F9177E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075DE4-D5E6-0447-9235-A0FD2E0F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73CF87-98C5-254B-8A52-A6AE097B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39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43D8E-1676-E441-8B07-68E14B5ED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0728"/>
          </a:xfr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accent1">
                  <a:lumMod val="90000"/>
                </a:schemeClr>
              </a:gs>
              <a:gs pos="100000">
                <a:srgbClr val="002060"/>
              </a:gs>
            </a:gsLst>
            <a:lin ang="10800000" scaled="1"/>
            <a:tileRect/>
          </a:gradFill>
          <a:ln>
            <a:noFill/>
          </a:ln>
        </p:spPr>
        <p:txBody>
          <a:bodyPr/>
          <a:lstStyle>
            <a:lvl1pPr algn="l">
              <a:defRPr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  Title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F8D7A5-6CBB-7942-804E-822DAD38CB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240971"/>
            <a:ext cx="10515600" cy="4935993"/>
          </a:xfrm>
        </p:spPr>
        <p:txBody>
          <a:bodyPr vert="horz" lIns="91440" tIns="45720" rIns="91440" bIns="45720" rtlCol="0" anchor="ctr"/>
          <a:lstStyle>
            <a:lvl1pPr>
              <a:defRPr lang="ja-JP" altLang="en-US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r"/>
            <a:r>
              <a:rPr kumimoji="1" lang="en-US" altLang="ja-JP" dirty="0"/>
              <a:t>Text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BD5106-6616-A94C-BCCF-307EDB6A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31E3F5-AC9A-5F4F-BE9B-8FB5A9A0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ja-JP" altLang="en-US" sz="14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78C0F6-B226-7446-97DC-F1A77779F941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7" name="Picture 3" descr="C:\Users\JMA3214\Desktop\20130204160756\気象庁ロゴ\(大）気象庁ロゴマーク_濃い青_小.png">
            <a:extLst>
              <a:ext uri="{FF2B5EF4-FFF2-40B4-BE49-F238E27FC236}">
                <a16:creationId xmlns:a16="http://schemas.microsoft.com/office/drawing/2014/main" id="{71A8A3DF-876D-A44D-9906-B1575B1C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1" y="6388506"/>
            <a:ext cx="377849" cy="3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BE8810-FC03-544B-84B9-B3C342E7BCF1}"/>
              </a:ext>
            </a:extLst>
          </p:cNvPr>
          <p:cNvSpPr/>
          <p:nvPr userDrawn="1"/>
        </p:nvSpPr>
        <p:spPr>
          <a:xfrm>
            <a:off x="1139860" y="6452648"/>
            <a:ext cx="2861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Japan Meteorological Agency</a:t>
            </a:r>
            <a:endParaRPr lang="ja-JP" altLang="en-US" sz="1600" b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43D8E-1676-E441-8B07-68E14B5ED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396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BD5106-6616-A94C-BCCF-307EDB6A9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31E3F5-AC9A-5F4F-BE9B-8FB5A9A0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ja-JP" altLang="en-US" sz="14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78C0F6-B226-7446-97DC-F1A77779F941}" type="slidenum">
              <a:rPr lang="en-US" altLang="ja-JP" smtClean="0"/>
              <a:pPr/>
              <a:t>‹#›</a:t>
            </a:fld>
            <a:endParaRPr lang="en-US" altLang="ja-JP"/>
          </a:p>
        </p:txBody>
      </p:sp>
      <p:pic>
        <p:nvPicPr>
          <p:cNvPr id="7" name="Picture 3" descr="C:\Users\JMA3214\Desktop\20130204160756\気象庁ロゴ\(大）気象庁ロゴマーク_濃い青_小.png">
            <a:extLst>
              <a:ext uri="{FF2B5EF4-FFF2-40B4-BE49-F238E27FC236}">
                <a16:creationId xmlns:a16="http://schemas.microsoft.com/office/drawing/2014/main" id="{71A8A3DF-876D-A44D-9906-B1575B1C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1" y="6388506"/>
            <a:ext cx="377849" cy="3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BE8810-FC03-544B-84B9-B3C342E7BCF1}"/>
              </a:ext>
            </a:extLst>
          </p:cNvPr>
          <p:cNvSpPr/>
          <p:nvPr userDrawn="1"/>
        </p:nvSpPr>
        <p:spPr>
          <a:xfrm>
            <a:off x="1139860" y="6452648"/>
            <a:ext cx="2861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Japan Meteorological Agency</a:t>
            </a:r>
            <a:endParaRPr lang="ja-JP" altLang="en-US" sz="1600" b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6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80B510-2B45-6746-B30A-3C3C7216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2CF5F6-991C-304D-9465-2E7DDC30D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C18160-D025-FC46-BA55-3BFABFAB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222B5-4319-7541-9E32-3758E70E972A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772F32-F29D-DC4A-8B93-68D757F3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2EE895-AE0A-8D48-8693-CDA6F09F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35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6C9AD1-9027-924B-BB43-1F60140C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2B4975-FABF-9C4E-95BD-CC13731E8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9E663AF-BAD0-EC4F-B398-2C6BD590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71F181A-441B-B947-8D5A-88F7112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848A9-9DA8-4040-B42D-B4C1B8C01368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70DF44-9585-2742-8C7F-AD455BC4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AD149A-77CE-4440-A1FE-4350F1B3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7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D0736-81A7-A842-BDBD-01C1BE6C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1A04D1-CEB2-0F43-8030-45560C25A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5938C1F-9A03-2A40-B888-01949E051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2C2E3DD-7096-F24B-9772-D6F5451A2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BEFC771-63EE-1F4C-977D-E1D75031C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BC36B3A-9B02-2846-91A8-53E918EA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AA2B-86D3-4D4B-855B-0361A5F149C6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2A28D2D-1277-AC47-8E6C-A8074B22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25BC4D-0AD3-FA45-9EA5-1CF897209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34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AE2D54-754A-DD4E-9014-DFA01333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28313AE-0AF8-C041-A7D1-C46B0F80A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1A37B-F4E9-D144-AC4A-534801128C94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DB28DAC-5F43-9F4D-B512-940FAF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D24B003-1A22-3744-84E1-B7FC5D53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49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17DB31-6823-B24E-B7F1-D64039CF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50A28-FC88-6A4D-ADE9-0FE5B19579C2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29927A-9DF2-1C4B-A7AD-EFAFF840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0EE62AE-AD53-214B-A2C4-E48A523E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86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207EEE-1EB7-574B-BE41-372D591D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6AE793-A58D-7E40-84C5-397CE8AC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33334-E4C3-6444-BA31-D9ABB84CE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E7EC89-71F8-D144-8896-C686A2D0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DCD2-6A8B-3142-97E6-3DACF4FA8F59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458F8E-4B37-454B-90EA-663A32291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3F2123-3AA0-0848-AF27-C47A6CB4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47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EAA015C-3910-634E-ABE7-E50AAB00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97204C-8EA8-F646-ADA0-B469FF92D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751F54-B132-C744-A8BC-BB4BE5D92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8334-B844-6F40-B70C-566E051CEF0F}" type="datetime1">
              <a:rPr kumimoji="1" lang="ja-JP" altLang="en-US" smtClean="0"/>
              <a:t>2019/8/25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773506-28EF-9641-97D1-E1BE7B74E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D530DB-D1CC-1646-BE62-B4FA1EB31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8C0F6-B226-7446-97DC-F1A77779F9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48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gif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gif"/><Relationship Id="rId8" Type="http://schemas.openxmlformats.org/officeDocument/2006/relationships/image" Target="../media/image58.png"/><Relationship Id="rId3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2255D1B-17E4-ED44-B448-326438027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5676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612F36F-9D85-7344-91A2-A3CC64CA3E48}"/>
              </a:ext>
            </a:extLst>
          </p:cNvPr>
          <p:cNvSpPr/>
          <p:nvPr/>
        </p:nvSpPr>
        <p:spPr>
          <a:xfrm>
            <a:off x="0" y="0"/>
            <a:ext cx="12192000" cy="6976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092950" algn="l"/>
              </a:tabLst>
            </a:pP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BABD121-8788-7743-B832-BAD0DFF2B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7849"/>
            <a:ext cx="12192000" cy="1736581"/>
          </a:xfrm>
        </p:spPr>
        <p:txBody>
          <a:bodyPr>
            <a:normAutofit/>
          </a:bodyPr>
          <a:lstStyle/>
          <a:p>
            <a:r>
              <a:rPr lang="en" altLang="ja-JP" sz="4000" dirty="0">
                <a:solidFill>
                  <a:schemeClr val="bg1"/>
                </a:solidFill>
              </a:rPr>
              <a:t>Overview of JMA’s </a:t>
            </a:r>
            <a:r>
              <a:rPr lang="en" altLang="ja-JP" sz="4000" dirty="0" err="1">
                <a:solidFill>
                  <a:schemeClr val="bg1"/>
                </a:solidFill>
              </a:rPr>
              <a:t>Himawari</a:t>
            </a:r>
            <a:r>
              <a:rPr lang="en" altLang="ja-JP" sz="4000" dirty="0">
                <a:solidFill>
                  <a:schemeClr val="bg1"/>
                </a:solidFill>
              </a:rPr>
              <a:t> Satellites and</a:t>
            </a:r>
            <a:br>
              <a:rPr lang="en" altLang="ja-JP" sz="4000" dirty="0">
                <a:solidFill>
                  <a:schemeClr val="bg1"/>
                </a:solidFill>
              </a:rPr>
            </a:br>
            <a:r>
              <a:rPr lang="en" altLang="ja-JP" sz="4000" dirty="0">
                <a:solidFill>
                  <a:schemeClr val="bg1"/>
                </a:solidFill>
              </a:rPr>
              <a:t>Validation of NOAA’s GLM Product</a:t>
            </a:r>
            <a:endParaRPr kumimoji="1" lang="ja-JP" altLang="en-US" sz="400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90A0F5-95FB-2942-9731-17FF86208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9511"/>
            <a:ext cx="9144000" cy="1601023"/>
          </a:xfrm>
        </p:spPr>
        <p:txBody>
          <a:bodyPr>
            <a:normAutofit/>
          </a:bodyPr>
          <a:lstStyle/>
          <a:p>
            <a:pPr lvl="0"/>
            <a:r>
              <a:rPr lang="en-US" altLang="ja-JP" sz="2000" dirty="0">
                <a:solidFill>
                  <a:schemeClr val="bg1"/>
                </a:solidFill>
              </a:rPr>
              <a:t>Ryo Yoshida</a:t>
            </a:r>
          </a:p>
          <a:p>
            <a:pPr lvl="0"/>
            <a:r>
              <a:rPr lang="en-US" altLang="ja-JP" sz="2000" dirty="0">
                <a:solidFill>
                  <a:schemeClr val="bg1"/>
                </a:solidFill>
              </a:rPr>
              <a:t>Satellite Program Division, Observation Department</a:t>
            </a:r>
          </a:p>
          <a:p>
            <a:r>
              <a:rPr lang="en-US" altLang="ja-JP" sz="2000" dirty="0">
                <a:solidFill>
                  <a:schemeClr val="bg1"/>
                </a:solidFill>
              </a:rPr>
              <a:t>Japan Meteorological Agency (JMA)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0E25400-F8D7-DC43-82FB-6AD71AFEB840}"/>
              </a:ext>
            </a:extLst>
          </p:cNvPr>
          <p:cNvSpPr/>
          <p:nvPr/>
        </p:nvSpPr>
        <p:spPr>
          <a:xfrm>
            <a:off x="4115874" y="5960534"/>
            <a:ext cx="3960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ESSIC Seminar, August 26, 2019</a:t>
            </a:r>
          </a:p>
        </p:txBody>
      </p:sp>
    </p:spTree>
    <p:extLst>
      <p:ext uri="{BB962C8B-B14F-4D97-AF65-F5344CB8AC3E}">
        <p14:creationId xmlns:p14="http://schemas.microsoft.com/office/powerpoint/2010/main" val="307932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1C1C5-6F5D-374A-8277-4AEE70DB4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15396"/>
            <a:ext cx="10921409" cy="1325563"/>
          </a:xfrm>
        </p:spPr>
        <p:txBody>
          <a:bodyPr/>
          <a:lstStyle/>
          <a:p>
            <a:r>
              <a:rPr lang="en-US" altLang="ja-JP" dirty="0"/>
              <a:t>2. </a:t>
            </a:r>
            <a:r>
              <a:rPr lang="en-US" altLang="ja-JP" dirty="0" err="1"/>
              <a:t>Himawari</a:t>
            </a:r>
            <a:r>
              <a:rPr lang="en-US" altLang="ja-JP" dirty="0"/>
              <a:t> series satellites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5B13025-3305-BC45-9456-7D00C070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7307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D9D6986-0919-044A-B171-8085DCD2EA54}"/>
              </a:ext>
            </a:extLst>
          </p:cNvPr>
          <p:cNvSpPr/>
          <p:nvPr/>
        </p:nvSpPr>
        <p:spPr>
          <a:xfrm>
            <a:off x="293917" y="1093653"/>
            <a:ext cx="7331529" cy="4678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ABB3-64D8-F547-923E-733732563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 </a:t>
            </a:r>
            <a:r>
              <a:rPr kumimoji="1" lang="en-US" altLang="ja-JP" dirty="0" err="1"/>
              <a:t>Himawari</a:t>
            </a:r>
            <a:r>
              <a:rPr kumimoji="1" lang="en-US" altLang="ja-JP" dirty="0"/>
              <a:t> series</a:t>
            </a:r>
            <a:r>
              <a:rPr lang="en-US" altLang="ja-JP" dirty="0"/>
              <a:t> </a:t>
            </a:r>
            <a:r>
              <a:rPr kumimoji="1" lang="en-US" altLang="ja-JP" dirty="0"/>
              <a:t>for over 40 years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6DF97BE-F047-8E4A-A2CE-036399B8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55" y="1344938"/>
            <a:ext cx="2610384" cy="374455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1DC3CBE-62C8-3344-A8E6-8F45D1D99B45}"/>
              </a:ext>
            </a:extLst>
          </p:cNvPr>
          <p:cNvSpPr/>
          <p:nvPr/>
        </p:nvSpPr>
        <p:spPr>
          <a:xfrm>
            <a:off x="1752220" y="5230444"/>
            <a:ext cx="13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-webkit-standard"/>
              </a:rPr>
              <a:t>April 6, 1978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B662D64-8C63-0149-BF9E-970D06FF1E9C}"/>
              </a:ext>
            </a:extLst>
          </p:cNvPr>
          <p:cNvSpPr/>
          <p:nvPr/>
        </p:nvSpPr>
        <p:spPr>
          <a:xfrm>
            <a:off x="5222873" y="520369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-webkit-standard"/>
              </a:rPr>
              <a:t>July 14, 1977</a:t>
            </a:r>
            <a:endParaRPr lang="ja-JP" altLang="en-US">
              <a:solidFill>
                <a:schemeClr val="bg1"/>
              </a:solidFill>
            </a:endParaRPr>
          </a:p>
        </p:txBody>
      </p:sp>
      <p:graphicFrame>
        <p:nvGraphicFramePr>
          <p:cNvPr id="9" name="Group 100">
            <a:extLst>
              <a:ext uri="{FF2B5EF4-FFF2-40B4-BE49-F238E27FC236}">
                <a16:creationId xmlns:a16="http://schemas.microsoft.com/office/drawing/2014/main" id="{270C5CA0-BC0A-FC46-A303-213D00F8B5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182867"/>
              </p:ext>
            </p:extLst>
          </p:nvPr>
        </p:nvGraphicFramePr>
        <p:xfrm>
          <a:off x="7971133" y="1116221"/>
          <a:ext cx="3865248" cy="4568366"/>
        </p:xfrm>
        <a:graphic>
          <a:graphicData uri="http://schemas.openxmlformats.org/drawingml/2006/table">
            <a:tbl>
              <a:tblPr/>
              <a:tblGrid>
                <a:gridCol w="2311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Satellite</a:t>
                      </a:r>
                    </a:p>
                  </a:txBody>
                  <a:tcPr marT="48000" marB="4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Obs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 period</a:t>
                      </a:r>
                    </a:p>
                  </a:txBody>
                  <a:tcPr marT="48000" marB="48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 (</a:t>
                      </a:r>
                      <a:r>
                        <a:rPr kumimoji="1" lang="en-US" altLang="ja-JP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Himawari</a:t>
                      </a: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1978 – 1981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GMS-2 (Himawari-2)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1981 – 1984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GMS-3 (Himawari-3)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1984 – 1989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GMS-4 (Himawari-4)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1989 – 1995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GMS-5 (Himawari-5)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1995 – 2003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GOES-9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2003 – 2005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6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MTSAT-1R (Himawari-6)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2005 – 2010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MTSAT-2 (Himawari-7)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2010 – 2015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Himawari-8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2015 – 2022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3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Himawari-9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明朝" pitchFamily="17" charset="-128"/>
                          <a:cs typeface="Arial" panose="020B0604020202020204" pitchFamily="34" charset="0"/>
                        </a:rPr>
                        <a:t>2022 – 2029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4" name="図 13">
            <a:extLst>
              <a:ext uri="{FF2B5EF4-FFF2-40B4-BE49-F238E27FC236}">
                <a16:creationId xmlns:a16="http://schemas.microsoft.com/office/drawing/2014/main" id="{7ADEEDD1-8843-BD42-9CF5-673E7661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9" y="1344938"/>
            <a:ext cx="3698420" cy="3712811"/>
          </a:xfrm>
          <a:prstGeom prst="rect">
            <a:avLst/>
          </a:prstGeom>
        </p:spPr>
      </p:pic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598C9B20-D475-F344-98FD-70B6D753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56" y="5772472"/>
            <a:ext cx="10885916" cy="583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solidFill>
                  <a:prstClr val="black"/>
                </a:solidFill>
              </a:rPr>
              <a:t>Japan’s first geostationary weather satellite, </a:t>
            </a:r>
            <a:r>
              <a:rPr lang="en-US" altLang="ja-JP" sz="2400" dirty="0" err="1">
                <a:solidFill>
                  <a:prstClr val="black"/>
                </a:solidFill>
              </a:rPr>
              <a:t>Himawari</a:t>
            </a:r>
            <a:r>
              <a:rPr lang="en-US" altLang="ja-JP" sz="2400" dirty="0">
                <a:solidFill>
                  <a:prstClr val="black"/>
                </a:solidFill>
              </a:rPr>
              <a:t>, was launched in 1977.</a:t>
            </a:r>
            <a:endParaRPr lang="ja-JP" altLang="en-US" sz="24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21B0665-79ED-A347-930D-D2315F93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1892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A71BD2-D7D0-A44E-8CE1-C4D52D2D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Himawari-8 and -9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C5EED-871C-BA4D-AF8A-729FEE391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79" y="1125645"/>
            <a:ext cx="11065042" cy="1972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" altLang="ja-JP" sz="2800" dirty="0">
                <a:solidFill>
                  <a:schemeClr val="tx1"/>
                </a:solidFill>
              </a:rPr>
              <a:t>The latest (third) generation of </a:t>
            </a:r>
            <a:r>
              <a:rPr lang="en" altLang="ja-JP" sz="2800" dirty="0" err="1">
                <a:solidFill>
                  <a:schemeClr val="tx1"/>
                </a:solidFill>
              </a:rPr>
              <a:t>Himawari</a:t>
            </a:r>
            <a:r>
              <a:rPr lang="en" altLang="ja-JP" sz="2800" dirty="0">
                <a:solidFill>
                  <a:schemeClr val="tx1"/>
                </a:solidFill>
              </a:rPr>
              <a:t> series satellites.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Himawari-8 in operation since 2015.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Himawari-9 on standby in orbit, and scheduled to be operational in 2022.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Compose a twin satellite system until 2029.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5B22F6-925C-8341-8BC1-2ED8B2908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65" y="3433009"/>
            <a:ext cx="9486249" cy="225318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E52C9D-483C-6849-9FD2-E4EFB8DE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20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FF32F5-5A44-3B4B-8BBB-B339EBF2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AHI aboard Himawari-8/9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DCA055-08B4-7744-9A6C-A75AB9D1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088" y="1069299"/>
            <a:ext cx="10538592" cy="950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Himawari-8/9 each carry the </a:t>
            </a:r>
            <a:r>
              <a:rPr kumimoji="1" lang="en-US" altLang="ja-JP" sz="2800" dirty="0">
                <a:solidFill>
                  <a:schemeClr val="tx1"/>
                </a:solidFill>
              </a:rPr>
              <a:t>Advanced </a:t>
            </a:r>
            <a:r>
              <a:rPr kumimoji="1" lang="en-US" altLang="ja-JP" sz="2800" dirty="0" err="1">
                <a:solidFill>
                  <a:schemeClr val="tx1"/>
                </a:solidFill>
              </a:rPr>
              <a:t>Himawari</a:t>
            </a:r>
            <a:r>
              <a:rPr kumimoji="1" lang="en-US" altLang="ja-JP" sz="2800" dirty="0">
                <a:solidFill>
                  <a:schemeClr val="tx1"/>
                </a:solidFill>
              </a:rPr>
              <a:t> Imager (AHI), an ABI-</a:t>
            </a:r>
            <a:r>
              <a:rPr lang="en-US" altLang="ja-JP" sz="2800" dirty="0">
                <a:solidFill>
                  <a:schemeClr val="tx1"/>
                </a:solidFill>
              </a:rPr>
              <a:t>c</a:t>
            </a:r>
            <a:r>
              <a:rPr kumimoji="1" lang="en-US" altLang="ja-JP" sz="2800" dirty="0">
                <a:solidFill>
                  <a:schemeClr val="tx1"/>
                </a:solidFill>
              </a:rPr>
              <a:t>lass 16-spectral-band imaging instrument</a:t>
            </a:r>
            <a:r>
              <a:rPr lang="en-US" altLang="ja-JP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\\Jsusr12\衛星課共用\【情報共有】\原稿等\本省展示パネル\ひまわり画像提出版.jpg">
            <a:extLst>
              <a:ext uri="{FF2B5EF4-FFF2-40B4-BE49-F238E27FC236}">
                <a16:creationId xmlns:a16="http://schemas.microsoft.com/office/drawing/2014/main" id="{CF9C792C-1265-EC43-8E07-89D310B8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04"/>
          <a:stretch>
            <a:fillRect/>
          </a:stretch>
        </p:blipFill>
        <p:spPr bwMode="auto">
          <a:xfrm rot="14368089">
            <a:off x="8166290" y="1626506"/>
            <a:ext cx="3490757" cy="547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EF744B-68C2-DC47-B5E5-F5DE216D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6" y="2080019"/>
            <a:ext cx="6882065" cy="4377481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000BC-66B7-9841-A0A1-A0C410CBE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952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D6780F3-2413-2342-A814-DDAE36C4F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38" y="1045266"/>
            <a:ext cx="11071183" cy="720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AHI generates a full disk image every 10 minutes, while providing regional observations with 2.5 min and 30 sec intervals. </a:t>
            </a:r>
            <a:endParaRPr kumimoji="1"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1F43E3D-9689-C649-AF35-5233D458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AHI frequent observations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6FD944-0B8E-CC44-803F-6F91B14D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13" y="2265209"/>
            <a:ext cx="9689431" cy="459279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95CA71-9639-494B-B523-B075FB40A5AD}"/>
              </a:ext>
            </a:extLst>
          </p:cNvPr>
          <p:cNvSpPr/>
          <p:nvPr/>
        </p:nvSpPr>
        <p:spPr>
          <a:xfrm>
            <a:off x="6732154" y="1903497"/>
            <a:ext cx="18646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1000 km x 1000 km</a:t>
            </a:r>
            <a:endParaRPr lang="ja-JP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3E0937-4BDB-DC46-A99D-68E38147E950}"/>
              </a:ext>
            </a:extLst>
          </p:cNvPr>
          <p:cNvSpPr/>
          <p:nvPr/>
        </p:nvSpPr>
        <p:spPr>
          <a:xfrm>
            <a:off x="8558356" y="1901860"/>
            <a:ext cx="175721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500 km x 1000 km</a:t>
            </a:r>
            <a:endParaRPr lang="ja-JP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F70000-895A-3F41-8A85-127C002D7F10}"/>
              </a:ext>
            </a:extLst>
          </p:cNvPr>
          <p:cNvSpPr/>
          <p:nvPr/>
        </p:nvSpPr>
        <p:spPr>
          <a:xfrm>
            <a:off x="4790348" y="1920613"/>
            <a:ext cx="18646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latin typeface="Arial" panose="020B0604020202020204" pitchFamily="34" charset="0"/>
                <a:cs typeface="Arial" panose="020B0604020202020204" pitchFamily="34" charset="0"/>
              </a:rPr>
              <a:t>1000 km x 2000 km</a:t>
            </a:r>
            <a:endParaRPr lang="ja-JP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53E632-C48F-B940-8A5E-C047B985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556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9B21BF3C-B7F5-AE4C-A560-061876721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858" y="3770638"/>
            <a:ext cx="1892300" cy="18796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7D9721E-0992-D24C-8735-E78EE4A8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JMA applications using AHI new capabilities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F69930-54B7-9542-B701-17D2B8397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2" y="1172733"/>
            <a:ext cx="9313651" cy="5448217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A7715264-83B5-F845-894B-73757D53B613}"/>
              </a:ext>
            </a:extLst>
          </p:cNvPr>
          <p:cNvSpPr/>
          <p:nvPr/>
        </p:nvSpPr>
        <p:spPr>
          <a:xfrm>
            <a:off x="3015915" y="991611"/>
            <a:ext cx="2061425" cy="74915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Sea surface wind around tropical cyclones 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66BAA83F-741A-ED4B-B0E8-A757CEFD4460}"/>
              </a:ext>
            </a:extLst>
          </p:cNvPr>
          <p:cNvSpPr/>
          <p:nvPr/>
        </p:nvSpPr>
        <p:spPr>
          <a:xfrm>
            <a:off x="5177550" y="1061712"/>
            <a:ext cx="2028772" cy="5012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Convective cloud detection</a:t>
            </a:r>
            <a:endParaRPr kumimoji="1" lang="ja-JP" altLang="en-US" sz="1600"/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2A3B5916-9406-A549-AAE4-BAE9218EC7B9}"/>
              </a:ext>
            </a:extLst>
          </p:cNvPr>
          <p:cNvSpPr/>
          <p:nvPr/>
        </p:nvSpPr>
        <p:spPr>
          <a:xfrm>
            <a:off x="7257026" y="1252424"/>
            <a:ext cx="2028772" cy="31107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Fog detection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5A6F5EB-F179-9E46-8B0E-2D68A19F832D}"/>
              </a:ext>
            </a:extLst>
          </p:cNvPr>
          <p:cNvSpPr/>
          <p:nvPr/>
        </p:nvSpPr>
        <p:spPr>
          <a:xfrm>
            <a:off x="6823063" y="3511308"/>
            <a:ext cx="2241049" cy="459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EC010465-251C-904E-97BB-AC8E810A9828}"/>
              </a:ext>
            </a:extLst>
          </p:cNvPr>
          <p:cNvSpPr/>
          <p:nvPr/>
        </p:nvSpPr>
        <p:spPr>
          <a:xfrm>
            <a:off x="4661287" y="3424251"/>
            <a:ext cx="2186995" cy="85231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RGB imagery for dust &amp; volcanic ash monitoring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96D28543-D974-BF4C-A77A-DFB4CE192AED}"/>
              </a:ext>
            </a:extLst>
          </p:cNvPr>
          <p:cNvSpPr/>
          <p:nvPr/>
        </p:nvSpPr>
        <p:spPr>
          <a:xfrm>
            <a:off x="476833" y="4149653"/>
            <a:ext cx="2133600" cy="57632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Automatic weather id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entification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B8B87C07-9819-774C-84B6-97703466145F}"/>
              </a:ext>
            </a:extLst>
          </p:cNvPr>
          <p:cNvSpPr/>
          <p:nvPr/>
        </p:nvSpPr>
        <p:spPr>
          <a:xfrm>
            <a:off x="2497484" y="3523767"/>
            <a:ext cx="2030064" cy="74614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RGB imagery for weather monitoring 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7B7C1723-F439-EA43-A08B-915756788EF8}"/>
              </a:ext>
            </a:extLst>
          </p:cNvPr>
          <p:cNvSpPr/>
          <p:nvPr/>
        </p:nvSpPr>
        <p:spPr>
          <a:xfrm>
            <a:off x="307276" y="991611"/>
            <a:ext cx="2394515" cy="52498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Ture color reproduction imagery</a:t>
            </a:r>
            <a:endParaRPr kumimoji="1" lang="ja-JP" altLang="en-US"/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0A32144C-910C-A849-B869-577FEDF9D0D5}"/>
              </a:ext>
            </a:extLst>
          </p:cNvPr>
          <p:cNvSpPr/>
          <p:nvPr/>
        </p:nvSpPr>
        <p:spPr>
          <a:xfrm>
            <a:off x="7154517" y="3538933"/>
            <a:ext cx="2099197" cy="31613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High resolution SST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角丸四角形 18">
            <a:extLst>
              <a:ext uri="{FF2B5EF4-FFF2-40B4-BE49-F238E27FC236}">
                <a16:creationId xmlns:a16="http://schemas.microsoft.com/office/drawing/2014/main" id="{5108CE21-0814-024D-8222-FFDD898E557A}"/>
              </a:ext>
            </a:extLst>
          </p:cNvPr>
          <p:cNvSpPr/>
          <p:nvPr/>
        </p:nvSpPr>
        <p:spPr>
          <a:xfrm>
            <a:off x="9639892" y="1029628"/>
            <a:ext cx="2291599" cy="54785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Cloud microphysical parameter retrieval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D7B77CE-EED6-A84A-8456-F57146A7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714" y="1577480"/>
            <a:ext cx="2998993" cy="1441183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8188C4-D843-2B45-850F-2B044EC9DED2}"/>
              </a:ext>
            </a:extLst>
          </p:cNvPr>
          <p:cNvSpPr/>
          <p:nvPr/>
        </p:nvSpPr>
        <p:spPr>
          <a:xfrm>
            <a:off x="7345398" y="6083586"/>
            <a:ext cx="2241049" cy="459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FBA1CAB-9779-C340-9B6F-471021B83617}"/>
              </a:ext>
            </a:extLst>
          </p:cNvPr>
          <p:cNvSpPr/>
          <p:nvPr/>
        </p:nvSpPr>
        <p:spPr>
          <a:xfrm>
            <a:off x="847408" y="3632139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JMA/NESDIS/CIRA</a:t>
            </a:r>
            <a:endParaRPr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11EE8D-B04F-F44D-8183-BBF11FCB7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912" y="4882933"/>
            <a:ext cx="1892110" cy="1818630"/>
          </a:xfrm>
          <a:prstGeom prst="rect">
            <a:avLst/>
          </a:prstGeom>
        </p:spPr>
      </p:pic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7012371C-6C36-DC4E-9806-88B224A4428F}"/>
              </a:ext>
            </a:extLst>
          </p:cNvPr>
          <p:cNvSpPr/>
          <p:nvPr/>
        </p:nvSpPr>
        <p:spPr>
          <a:xfrm>
            <a:off x="8493305" y="4491575"/>
            <a:ext cx="2028772" cy="5389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Aerosol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optical parameter retrieval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4AC2B4F7-84D1-6342-91C8-9B72AD5A996E}"/>
              </a:ext>
            </a:extLst>
          </p:cNvPr>
          <p:cNvSpPr/>
          <p:nvPr/>
        </p:nvSpPr>
        <p:spPr>
          <a:xfrm>
            <a:off x="10171767" y="3299128"/>
            <a:ext cx="1880481" cy="5625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High resolution cloud analysis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7176051-12CB-5D46-8A1F-3940279F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34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7B9AFDF0-8E53-764E-8DD1-877687C0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r="7783" b="30298"/>
          <a:stretch/>
        </p:blipFill>
        <p:spPr>
          <a:xfrm>
            <a:off x="146847" y="3423543"/>
            <a:ext cx="6261569" cy="3434457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8ED1C122-77F1-1D48-B277-CF0B15D899F0}"/>
              </a:ext>
            </a:extLst>
          </p:cNvPr>
          <p:cNvSpPr/>
          <p:nvPr/>
        </p:nvSpPr>
        <p:spPr>
          <a:xfrm>
            <a:off x="5551011" y="3417439"/>
            <a:ext cx="803476" cy="2852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411138E-307F-014E-A50D-B5D0A0C1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</a:t>
            </a:r>
            <a:r>
              <a:rPr kumimoji="1" lang="en-US" altLang="ja-JP" dirty="0"/>
              <a:t>Himawari-8 improves JMA’s prediction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7A2F62-EEF8-BC46-A4AE-721CA278E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913" y="4067338"/>
            <a:ext cx="6547087" cy="1714681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/>
                <a:cs typeface="Arial"/>
              </a:rPr>
              <a:t>Himawari-8 improves quantity &amp; quality of the AMV and CSR products.</a:t>
            </a:r>
          </a:p>
          <a:p>
            <a:r>
              <a:rPr lang="en-US" altLang="ja-JP" sz="2400" dirty="0">
                <a:solidFill>
                  <a:schemeClr val="tx1"/>
                </a:solidFill>
                <a:latin typeface="Arial"/>
                <a:cs typeface="Arial"/>
              </a:rPr>
              <a:t>JMA’s typhoon track forecast is improved by assimilating the Himawari-8 products. 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552A61E-ABCF-CA40-A87F-F7BDF237AEA0}"/>
              </a:ext>
            </a:extLst>
          </p:cNvPr>
          <p:cNvSpPr/>
          <p:nvPr/>
        </p:nvSpPr>
        <p:spPr>
          <a:xfrm>
            <a:off x="7012956" y="987310"/>
            <a:ext cx="4389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Clear Sky Radiance (CSR) Product</a:t>
            </a:r>
            <a:endParaRPr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C94F6BC-5058-7F40-B497-F32D3C266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254" y="1413020"/>
            <a:ext cx="5968746" cy="194424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6C8DBF6-6CD4-E541-84F4-954DF927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4" y="1427125"/>
            <a:ext cx="5968746" cy="1936242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1F4C4F9-5A8C-1947-8919-85D0EA5CB7FA}"/>
              </a:ext>
            </a:extLst>
          </p:cNvPr>
          <p:cNvSpPr/>
          <p:nvPr/>
        </p:nvSpPr>
        <p:spPr>
          <a:xfrm>
            <a:off x="576726" y="987310"/>
            <a:ext cx="5439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Atmospheric Motion Vector (AMV) Product </a:t>
            </a:r>
            <a:endParaRPr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E53C1B8-C832-344A-9927-923B32F247D9}"/>
              </a:ext>
            </a:extLst>
          </p:cNvPr>
          <p:cNvSpPr/>
          <p:nvPr/>
        </p:nvSpPr>
        <p:spPr>
          <a:xfrm>
            <a:off x="982283" y="2987931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H-8</a:t>
            </a:r>
            <a:endParaRPr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5D150F8-B9E5-9E4B-9542-D61BBEE6E076}"/>
              </a:ext>
            </a:extLst>
          </p:cNvPr>
          <p:cNvSpPr/>
          <p:nvPr/>
        </p:nvSpPr>
        <p:spPr>
          <a:xfrm>
            <a:off x="7132015" y="3025342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H-8</a:t>
            </a:r>
            <a:endParaRPr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9D14A7D-87F4-4040-8D7F-E2862CAF712E}"/>
              </a:ext>
            </a:extLst>
          </p:cNvPr>
          <p:cNvSpPr/>
          <p:nvPr/>
        </p:nvSpPr>
        <p:spPr>
          <a:xfrm>
            <a:off x="10158244" y="3015118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H-7</a:t>
            </a:r>
            <a:endParaRPr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5074534-1E9C-0347-AE43-075E5ADFEBC6}"/>
              </a:ext>
            </a:extLst>
          </p:cNvPr>
          <p:cNvSpPr/>
          <p:nvPr/>
        </p:nvSpPr>
        <p:spPr>
          <a:xfrm>
            <a:off x="4008512" y="2987931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H-7</a:t>
            </a:r>
            <a:endParaRPr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A82426-7117-7247-A3DB-8F0DDCB32F31}"/>
              </a:ext>
            </a:extLst>
          </p:cNvPr>
          <p:cNvSpPr txBox="1"/>
          <p:nvPr/>
        </p:nvSpPr>
        <p:spPr>
          <a:xfrm>
            <a:off x="2153809" y="6416612"/>
            <a:ext cx="24609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Forecast time [hour]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A61F602-EBF1-404D-9FAB-02522079683B}"/>
              </a:ext>
            </a:extLst>
          </p:cNvPr>
          <p:cNvSpPr txBox="1"/>
          <p:nvPr/>
        </p:nvSpPr>
        <p:spPr>
          <a:xfrm>
            <a:off x="3088145" y="5633461"/>
            <a:ext cx="2309911" cy="5027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kumimoji="1" lang="en-US" altLang="ja-JP" dirty="0">
                <a:solidFill>
                  <a:srgbClr val="0000FF"/>
                </a:solidFill>
                <a:latin typeface="Arial"/>
                <a:cs typeface="Arial"/>
              </a:rPr>
              <a:t>with Himawari-7</a:t>
            </a:r>
          </a:p>
          <a:p>
            <a:pPr algn="ctr">
              <a:lnSpc>
                <a:spcPts val="1600"/>
              </a:lnSpc>
            </a:pPr>
            <a:r>
              <a:rPr kumimoji="1" lang="en-US" altLang="ja-JP" dirty="0">
                <a:solidFill>
                  <a:srgbClr val="FF0000"/>
                </a:solidFill>
                <a:latin typeface="Arial"/>
                <a:cs typeface="Arial"/>
              </a:rPr>
              <a:t>with Himawari-8</a:t>
            </a:r>
            <a:endParaRPr kumimoji="1" lang="ja-JP" alt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7BCF1F0-0F4F-C84F-B273-26CD6745568F}"/>
              </a:ext>
            </a:extLst>
          </p:cNvPr>
          <p:cNvSpPr txBox="1"/>
          <p:nvPr/>
        </p:nvSpPr>
        <p:spPr>
          <a:xfrm rot="16200000">
            <a:off x="-942321" y="4416848"/>
            <a:ext cx="30491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Typhoon track</a:t>
            </a:r>
          </a:p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forecast error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[km]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2D9AC33-424C-B648-874B-98C3738A6C34}"/>
              </a:ext>
            </a:extLst>
          </p:cNvPr>
          <p:cNvSpPr/>
          <p:nvPr/>
        </p:nvSpPr>
        <p:spPr>
          <a:xfrm>
            <a:off x="5678449" y="627017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JMA press release (Japanese) </a:t>
            </a:r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https://www.jma.go.jp/jma/press/1603/17a/20160317_nwp_himawari8.pdf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8F6334-D874-734D-BBF8-8C8571CF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642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2556C9-0DF1-144F-8FB4-C12EBC33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Himawari-8 products for NWP centers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EF56D1-B92D-4F43-95E7-3F78643C3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296" y="1188780"/>
            <a:ext cx="9719617" cy="844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chemeClr val="tx1"/>
                </a:solidFill>
              </a:rPr>
              <a:t>The Himawari-8 AMV &amp; CSR products are provided to </a:t>
            </a:r>
            <a:r>
              <a:rPr lang="en-US" altLang="ja-JP" sz="2400" dirty="0">
                <a:solidFill>
                  <a:schemeClr val="tx1"/>
                </a:solidFill>
              </a:rPr>
              <a:t>NWP</a:t>
            </a:r>
            <a:r>
              <a:rPr kumimoji="1" lang="en-US" altLang="ja-JP" sz="2400" dirty="0">
                <a:solidFill>
                  <a:schemeClr val="tx1"/>
                </a:solidFill>
              </a:rPr>
              <a:t> centers via th</a:t>
            </a:r>
            <a:r>
              <a:rPr lang="en-US" altLang="ja-JP" sz="2400" dirty="0">
                <a:solidFill>
                  <a:schemeClr val="tx1"/>
                </a:solidFill>
              </a:rPr>
              <a:t>e WMO Global Telecommunication System (GTS).</a:t>
            </a:r>
            <a:endParaRPr kumimoji="1" lang="ja-JP" altLang="en-US" sz="2400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9A0D708-5F6B-9C4F-82BB-05EA0C5C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58" y="2693974"/>
            <a:ext cx="4514850" cy="3063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436294E-E98B-9A4E-8116-CEFB198F7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93974"/>
            <a:ext cx="4514850" cy="3063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D2BF8E-35B6-9C43-A173-22B5AFAE5833}"/>
              </a:ext>
            </a:extLst>
          </p:cNvPr>
          <p:cNvSpPr txBox="1"/>
          <p:nvPr/>
        </p:nvSpPr>
        <p:spPr>
          <a:xfrm>
            <a:off x="833858" y="5851851"/>
            <a:ext cx="10470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ECMWF Website: https://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www.ecmwf.int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/forecasts/quality-our-forecasts/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monitoring-observing-system#Satellite</a:t>
            </a: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352531-7645-1F48-B45A-A2DEB0454452}"/>
              </a:ext>
            </a:extLst>
          </p:cNvPr>
          <p:cNvSpPr txBox="1"/>
          <p:nvPr/>
        </p:nvSpPr>
        <p:spPr>
          <a:xfrm>
            <a:off x="2314999" y="2199227"/>
            <a:ext cx="6782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AMV and CSR data used in ECMWF’s assimilation system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EE2BC2-905E-CE4C-B9C8-412853F2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1022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5D2327-4731-A24F-9DA7-FEBB7C8D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 Fusion with “Big Data Assimilation” study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5256E24-2582-0040-93DF-CCD03A0A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8" y="1627039"/>
            <a:ext cx="6383341" cy="24684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E865666-7BDE-784D-B83C-492380623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12" y="3797014"/>
            <a:ext cx="6643687" cy="252291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1742A1F-E843-AC43-B67E-33E638A648FE}"/>
              </a:ext>
            </a:extLst>
          </p:cNvPr>
          <p:cNvSpPr/>
          <p:nvPr/>
        </p:nvSpPr>
        <p:spPr>
          <a:xfrm>
            <a:off x="648496" y="6297185"/>
            <a:ext cx="1047591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T. Miyoshi and T. Honda (RIKEN Center for Computational Science), RA II WIGOS Project Newsletter, Vol. 9 No. 2, June 2018</a:t>
            </a:r>
          </a:p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https://www.jma.go.jp/jma/jma-eng/satellite/ra2wigosproject/documents/RA_II_WIGOS_Newsletter_Vol9_No2.pdf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CF4865-AB10-AD4E-AEC9-D77780C32ABF}"/>
              </a:ext>
            </a:extLst>
          </p:cNvPr>
          <p:cNvSpPr/>
          <p:nvPr/>
        </p:nvSpPr>
        <p:spPr>
          <a:xfrm>
            <a:off x="1290642" y="5029897"/>
            <a:ext cx="4481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2000" i="1" dirty="0">
                <a:solidFill>
                  <a:srgbClr val="050C19"/>
                </a:solidFill>
                <a:latin typeface="ArialMT"/>
              </a:rPr>
              <a:t>“All-sky Himawari-8 DA modulated moisture transport and improved precipitation forecasts significantly”.</a:t>
            </a:r>
            <a:endParaRPr lang="en" altLang="ja-JP" sz="2000" i="1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4939C34-87B6-C946-8B89-B71C5330B29E}"/>
              </a:ext>
            </a:extLst>
          </p:cNvPr>
          <p:cNvSpPr/>
          <p:nvPr/>
        </p:nvSpPr>
        <p:spPr>
          <a:xfrm>
            <a:off x="248533" y="1010495"/>
            <a:ext cx="11420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RIKEN’s BDA team combined Japan’s flagship supercomputer “K” with Himawai-8.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5CD1749-BA16-F040-90CD-67B246FC6A75}"/>
              </a:ext>
            </a:extLst>
          </p:cNvPr>
          <p:cNvSpPr/>
          <p:nvPr/>
        </p:nvSpPr>
        <p:spPr>
          <a:xfrm>
            <a:off x="6684969" y="1702152"/>
            <a:ext cx="5468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2000" i="1" dirty="0">
                <a:solidFill>
                  <a:srgbClr val="050C19"/>
                </a:solidFill>
                <a:latin typeface="ArialMT"/>
              </a:rPr>
              <a:t>“By assimilating a single moisture sensitive band of Himawrai-8 every 10 minutes, the cloud patterns associated with [super typhoon] </a:t>
            </a:r>
            <a:r>
              <a:rPr lang="en" altLang="ja-JP" sz="2000" i="1" dirty="0" err="1">
                <a:solidFill>
                  <a:srgbClr val="050C19"/>
                </a:solidFill>
                <a:latin typeface="ArialMT"/>
              </a:rPr>
              <a:t>Soudelor</a:t>
            </a:r>
            <a:r>
              <a:rPr lang="en" altLang="ja-JP" sz="2000" i="1" dirty="0">
                <a:solidFill>
                  <a:srgbClr val="050C19"/>
                </a:solidFill>
                <a:latin typeface="ArialMT"/>
              </a:rPr>
              <a:t> were dramatically improved”.</a:t>
            </a:r>
            <a:endParaRPr lang="en" altLang="ja-JP" sz="2000" i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AF0664A-8E4F-8A41-8DD2-E414069B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7669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B26489-51EA-7941-BC34-C763E9B56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National weather services using Himawari-8</a:t>
            </a:r>
            <a:endParaRPr kumimoji="1" lang="ja-JP" altLang="en-US"/>
          </a:p>
        </p:txBody>
      </p:sp>
      <p:sp>
        <p:nvSpPr>
          <p:cNvPr id="146" name="角丸四角形 145">
            <a:extLst>
              <a:ext uri="{FF2B5EF4-FFF2-40B4-BE49-F238E27FC236}">
                <a16:creationId xmlns:a16="http://schemas.microsoft.com/office/drawing/2014/main" id="{04A6C732-AB9C-0F4F-8D4F-DFC3F1179B0D}"/>
              </a:ext>
            </a:extLst>
          </p:cNvPr>
          <p:cNvSpPr/>
          <p:nvPr/>
        </p:nvSpPr>
        <p:spPr>
          <a:xfrm>
            <a:off x="1219744" y="952797"/>
            <a:ext cx="2940232" cy="923326"/>
          </a:xfrm>
          <a:prstGeom prst="roundRect">
            <a:avLst>
              <a:gd name="adj" fmla="val 8259"/>
            </a:avLst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Picture 2" descr="C:\Users\JMA24BF\Pictures\ひまわり受信エリア.png">
            <a:extLst>
              <a:ext uri="{FF2B5EF4-FFF2-40B4-BE49-F238E27FC236}">
                <a16:creationId xmlns:a16="http://schemas.microsoft.com/office/drawing/2014/main" id="{04DB311F-246D-774E-904B-48FFE7B2F50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53" y="2088182"/>
            <a:ext cx="4381200" cy="43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AutoShape 82">
            <a:extLst>
              <a:ext uri="{FF2B5EF4-FFF2-40B4-BE49-F238E27FC236}">
                <a16:creationId xmlns:a16="http://schemas.microsoft.com/office/drawing/2014/main" id="{FAA92877-7CC4-994E-8C02-C49E4570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136" y="2005053"/>
            <a:ext cx="2459446" cy="289441"/>
          </a:xfrm>
          <a:prstGeom prst="wedgeRoundRectCallout">
            <a:avLst>
              <a:gd name="adj1" fmla="val -4179"/>
              <a:gd name="adj2" fmla="val 133313"/>
              <a:gd name="adj3" fmla="val 16667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 Area of Himawari-8/9</a:t>
            </a:r>
            <a:endParaRPr lang="ja-JP" altLang="en-US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AE902933-E336-6941-8F11-F5B10376BA62}"/>
              </a:ext>
            </a:extLst>
          </p:cNvPr>
          <p:cNvSpPr txBox="1"/>
          <p:nvPr/>
        </p:nvSpPr>
        <p:spPr>
          <a:xfrm>
            <a:off x="1678358" y="1075993"/>
            <a:ext cx="276267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HimawariCast</a:t>
            </a:r>
            <a:endParaRPr lang="en-US" altLang="ja-JP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user</a:t>
            </a:r>
            <a:endParaRPr lang="en-US" altLang="ja-JP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 Box 80">
            <a:extLst>
              <a:ext uri="{FF2B5EF4-FFF2-40B4-BE49-F238E27FC236}">
                <a16:creationId xmlns:a16="http://schemas.microsoft.com/office/drawing/2014/main" id="{5C50A86A-56D4-D941-ACB9-99033BA29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926" y="1937188"/>
            <a:ext cx="1501791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Mongolia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>
              <a:lnSpc>
                <a:spcPts val="2000"/>
              </a:lnSpc>
            </a:pPr>
            <a:r>
              <a:rPr lang="en-US" altLang="ja-JP" sz="11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Hong Kong, China</a:t>
            </a:r>
            <a:endParaRPr lang="ja-JP" altLang="en-US" sz="11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Macau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Bhutan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Bangladesh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Myanmar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Laos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Sri Lanka</a:t>
            </a:r>
            <a:endParaRPr lang="ja-JP" altLang="en-US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Thailand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Cambodia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en-US" altLang="ja-JP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Freeform 6">
            <a:extLst>
              <a:ext uri="{FF2B5EF4-FFF2-40B4-BE49-F238E27FC236}">
                <a16:creationId xmlns:a16="http://schemas.microsoft.com/office/drawing/2014/main" id="{708816BF-9210-2849-80A7-DB6D8E186E64}"/>
              </a:ext>
            </a:extLst>
          </p:cNvPr>
          <p:cNvSpPr>
            <a:spLocks/>
          </p:cNvSpPr>
          <p:nvPr/>
        </p:nvSpPr>
        <p:spPr bwMode="auto">
          <a:xfrm>
            <a:off x="3031847" y="2448809"/>
            <a:ext cx="2011746" cy="663560"/>
          </a:xfrm>
          <a:custGeom>
            <a:avLst/>
            <a:gdLst>
              <a:gd name="T0" fmla="*/ 1266 w 1266"/>
              <a:gd name="T1" fmla="*/ 622 h 622"/>
              <a:gd name="T2" fmla="*/ 0 w 1266"/>
              <a:gd name="T3" fmla="*/ 0 h 622"/>
              <a:gd name="T4" fmla="*/ 0 60000 65536"/>
              <a:gd name="T5" fmla="*/ 0 60000 65536"/>
              <a:gd name="T6" fmla="*/ 0 w 1266"/>
              <a:gd name="T7" fmla="*/ 0 h 622"/>
              <a:gd name="T8" fmla="*/ 1266 w 1266"/>
              <a:gd name="T9" fmla="*/ 622 h 6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66" h="622">
                <a:moveTo>
                  <a:pt x="1266" y="622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Freeform 7">
            <a:extLst>
              <a:ext uri="{FF2B5EF4-FFF2-40B4-BE49-F238E27FC236}">
                <a16:creationId xmlns:a16="http://schemas.microsoft.com/office/drawing/2014/main" id="{B76C35EE-A588-7E40-8659-C22B1A10C04B}"/>
              </a:ext>
            </a:extLst>
          </p:cNvPr>
          <p:cNvSpPr>
            <a:spLocks/>
          </p:cNvSpPr>
          <p:nvPr/>
        </p:nvSpPr>
        <p:spPr bwMode="auto">
          <a:xfrm>
            <a:off x="2815823" y="2636282"/>
            <a:ext cx="2626289" cy="820438"/>
          </a:xfrm>
          <a:custGeom>
            <a:avLst/>
            <a:gdLst>
              <a:gd name="T0" fmla="*/ 1541 w 1541"/>
              <a:gd name="T1" fmla="*/ 479 h 479"/>
              <a:gd name="T2" fmla="*/ 0 w 1541"/>
              <a:gd name="T3" fmla="*/ 0 h 479"/>
              <a:gd name="T4" fmla="*/ 0 60000 65536"/>
              <a:gd name="T5" fmla="*/ 0 60000 65536"/>
              <a:gd name="T6" fmla="*/ 0 w 1541"/>
              <a:gd name="T7" fmla="*/ 0 h 479"/>
              <a:gd name="T8" fmla="*/ 1541 w 1541"/>
              <a:gd name="T9" fmla="*/ 479 h 4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1" h="479">
                <a:moveTo>
                  <a:pt x="1541" y="479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Line 10">
            <a:extLst>
              <a:ext uri="{FF2B5EF4-FFF2-40B4-BE49-F238E27FC236}">
                <a16:creationId xmlns:a16="http://schemas.microsoft.com/office/drawing/2014/main" id="{747268E8-61ED-FC45-BA46-E5E3A851C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1847" y="4239054"/>
            <a:ext cx="1746067" cy="16895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Freeform 11">
            <a:extLst>
              <a:ext uri="{FF2B5EF4-FFF2-40B4-BE49-F238E27FC236}">
                <a16:creationId xmlns:a16="http://schemas.microsoft.com/office/drawing/2014/main" id="{B5A20D21-BEF9-9643-8EA3-A046E8960B10}"/>
              </a:ext>
            </a:extLst>
          </p:cNvPr>
          <p:cNvSpPr>
            <a:spLocks/>
          </p:cNvSpPr>
          <p:nvPr/>
        </p:nvSpPr>
        <p:spPr bwMode="auto">
          <a:xfrm>
            <a:off x="3031847" y="3917363"/>
            <a:ext cx="1854623" cy="1476028"/>
          </a:xfrm>
          <a:custGeom>
            <a:avLst/>
            <a:gdLst>
              <a:gd name="T0" fmla="*/ 0 w 971"/>
              <a:gd name="T1" fmla="*/ 4626 h 849"/>
              <a:gd name="T2" fmla="*/ 17757 w 971"/>
              <a:gd name="T3" fmla="*/ 0 h 849"/>
              <a:gd name="T4" fmla="*/ 0 60000 65536"/>
              <a:gd name="T5" fmla="*/ 0 60000 65536"/>
              <a:gd name="T6" fmla="*/ 0 w 971"/>
              <a:gd name="T7" fmla="*/ 0 h 849"/>
              <a:gd name="T8" fmla="*/ 971 w 971"/>
              <a:gd name="T9" fmla="*/ 849 h 8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71" h="849">
                <a:moveTo>
                  <a:pt x="0" y="849"/>
                </a:moveTo>
                <a:lnTo>
                  <a:pt x="971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Freeform 12">
            <a:extLst>
              <a:ext uri="{FF2B5EF4-FFF2-40B4-BE49-F238E27FC236}">
                <a16:creationId xmlns:a16="http://schemas.microsoft.com/office/drawing/2014/main" id="{5FF6A169-4097-A64B-B072-EA4D9A448AD0}"/>
              </a:ext>
            </a:extLst>
          </p:cNvPr>
          <p:cNvSpPr>
            <a:spLocks/>
          </p:cNvSpPr>
          <p:nvPr/>
        </p:nvSpPr>
        <p:spPr bwMode="auto">
          <a:xfrm>
            <a:off x="3031847" y="3967204"/>
            <a:ext cx="1698929" cy="1186708"/>
          </a:xfrm>
          <a:custGeom>
            <a:avLst/>
            <a:gdLst>
              <a:gd name="T0" fmla="*/ 0 w 878"/>
              <a:gd name="T1" fmla="*/ 4485 h 646"/>
              <a:gd name="T2" fmla="*/ 16415 w 878"/>
              <a:gd name="T3" fmla="*/ 0 h 646"/>
              <a:gd name="T4" fmla="*/ 0 60000 65536"/>
              <a:gd name="T5" fmla="*/ 0 60000 65536"/>
              <a:gd name="T6" fmla="*/ 0 w 878"/>
              <a:gd name="T7" fmla="*/ 0 h 646"/>
              <a:gd name="T8" fmla="*/ 878 w 878"/>
              <a:gd name="T9" fmla="*/ 646 h 6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78" h="646">
                <a:moveTo>
                  <a:pt x="0" y="646"/>
                </a:moveTo>
                <a:lnTo>
                  <a:pt x="87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Line 13">
            <a:extLst>
              <a:ext uri="{FF2B5EF4-FFF2-40B4-BE49-F238E27FC236}">
                <a16:creationId xmlns:a16="http://schemas.microsoft.com/office/drawing/2014/main" id="{E2D1099F-A788-0D41-AFB3-F6BDF9A34A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1847" y="4169584"/>
            <a:ext cx="1214707" cy="7173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Freeform 14">
            <a:extLst>
              <a:ext uri="{FF2B5EF4-FFF2-40B4-BE49-F238E27FC236}">
                <a16:creationId xmlns:a16="http://schemas.microsoft.com/office/drawing/2014/main" id="{A9565BE4-977C-C64C-BB40-AD4ED8281A46}"/>
              </a:ext>
            </a:extLst>
          </p:cNvPr>
          <p:cNvSpPr>
            <a:spLocks/>
          </p:cNvSpPr>
          <p:nvPr/>
        </p:nvSpPr>
        <p:spPr bwMode="auto">
          <a:xfrm>
            <a:off x="3103854" y="3835807"/>
            <a:ext cx="1522650" cy="542776"/>
          </a:xfrm>
          <a:custGeom>
            <a:avLst/>
            <a:gdLst>
              <a:gd name="T0" fmla="*/ 0 w 963"/>
              <a:gd name="T1" fmla="*/ 80 h 80"/>
              <a:gd name="T2" fmla="*/ 963 w 963"/>
              <a:gd name="T3" fmla="*/ 0 h 80"/>
              <a:gd name="T4" fmla="*/ 0 60000 65536"/>
              <a:gd name="T5" fmla="*/ 0 60000 65536"/>
              <a:gd name="T6" fmla="*/ 0 w 963"/>
              <a:gd name="T7" fmla="*/ 0 h 80"/>
              <a:gd name="T8" fmla="*/ 963 w 963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3" h="80">
                <a:moveTo>
                  <a:pt x="0" y="80"/>
                </a:moveTo>
                <a:lnTo>
                  <a:pt x="96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Line 17">
            <a:extLst>
              <a:ext uri="{FF2B5EF4-FFF2-40B4-BE49-F238E27FC236}">
                <a16:creationId xmlns:a16="http://schemas.microsoft.com/office/drawing/2014/main" id="{DCC9E366-6739-A242-AACE-BF6DB34B5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5823" y="2879477"/>
            <a:ext cx="1979231" cy="6739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Freeform 18">
            <a:extLst>
              <a:ext uri="{FF2B5EF4-FFF2-40B4-BE49-F238E27FC236}">
                <a16:creationId xmlns:a16="http://schemas.microsoft.com/office/drawing/2014/main" id="{285A52D2-037F-7844-A123-F9580A4336B9}"/>
              </a:ext>
            </a:extLst>
          </p:cNvPr>
          <p:cNvSpPr>
            <a:spLocks/>
          </p:cNvSpPr>
          <p:nvPr/>
        </p:nvSpPr>
        <p:spPr bwMode="auto">
          <a:xfrm>
            <a:off x="2887831" y="2122048"/>
            <a:ext cx="1984356" cy="653522"/>
          </a:xfrm>
          <a:custGeom>
            <a:avLst/>
            <a:gdLst>
              <a:gd name="T0" fmla="*/ 0 w 1141"/>
              <a:gd name="T1" fmla="*/ 0 h 581"/>
              <a:gd name="T2" fmla="*/ 1141 w 1141"/>
              <a:gd name="T3" fmla="*/ 581 h 581"/>
              <a:gd name="T4" fmla="*/ 0 60000 65536"/>
              <a:gd name="T5" fmla="*/ 0 60000 65536"/>
              <a:gd name="T6" fmla="*/ 0 w 1141"/>
              <a:gd name="T7" fmla="*/ 0 h 581"/>
              <a:gd name="T8" fmla="*/ 1141 w 1141"/>
              <a:gd name="T9" fmla="*/ 581 h 5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41" h="581">
                <a:moveTo>
                  <a:pt x="0" y="0"/>
                </a:moveTo>
                <a:lnTo>
                  <a:pt x="1141" y="58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Freeform 22">
            <a:extLst>
              <a:ext uri="{FF2B5EF4-FFF2-40B4-BE49-F238E27FC236}">
                <a16:creationId xmlns:a16="http://schemas.microsoft.com/office/drawing/2014/main" id="{E4D19DB3-300A-FF4E-8A17-596C41DA5897}"/>
              </a:ext>
            </a:extLst>
          </p:cNvPr>
          <p:cNvSpPr>
            <a:spLocks/>
          </p:cNvSpPr>
          <p:nvPr/>
        </p:nvSpPr>
        <p:spPr bwMode="auto">
          <a:xfrm flipH="1" flipV="1">
            <a:off x="3103853" y="4512422"/>
            <a:ext cx="1885458" cy="1929112"/>
          </a:xfrm>
          <a:custGeom>
            <a:avLst/>
            <a:gdLst>
              <a:gd name="T0" fmla="*/ 1 w 1871"/>
              <a:gd name="T1" fmla="*/ 0 h 74"/>
              <a:gd name="T2" fmla="*/ 0 w 1871"/>
              <a:gd name="T3" fmla="*/ 2147483647 h 74"/>
              <a:gd name="T4" fmla="*/ 0 60000 65536"/>
              <a:gd name="T5" fmla="*/ 0 60000 65536"/>
              <a:gd name="T6" fmla="*/ 0 w 1871"/>
              <a:gd name="T7" fmla="*/ 0 h 74"/>
              <a:gd name="T8" fmla="*/ 1871 w 1871"/>
              <a:gd name="T9" fmla="*/ 74 h 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71" h="74">
                <a:moveTo>
                  <a:pt x="1871" y="0"/>
                </a:moveTo>
                <a:lnTo>
                  <a:pt x="0" y="7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Freeform 29">
            <a:extLst>
              <a:ext uri="{FF2B5EF4-FFF2-40B4-BE49-F238E27FC236}">
                <a16:creationId xmlns:a16="http://schemas.microsoft.com/office/drawing/2014/main" id="{D19401D2-DD90-6D46-8236-8938DFC9ACA5}"/>
              </a:ext>
            </a:extLst>
          </p:cNvPr>
          <p:cNvSpPr>
            <a:spLocks/>
          </p:cNvSpPr>
          <p:nvPr/>
        </p:nvSpPr>
        <p:spPr bwMode="auto">
          <a:xfrm flipV="1">
            <a:off x="3175863" y="3760290"/>
            <a:ext cx="1296376" cy="342839"/>
          </a:xfrm>
          <a:custGeom>
            <a:avLst/>
            <a:gdLst>
              <a:gd name="T0" fmla="*/ 0 w 855"/>
              <a:gd name="T1" fmla="*/ 0 h 64"/>
              <a:gd name="T2" fmla="*/ 855 w 855"/>
              <a:gd name="T3" fmla="*/ 64 h 64"/>
              <a:gd name="T4" fmla="*/ 0 60000 65536"/>
              <a:gd name="T5" fmla="*/ 0 60000 65536"/>
              <a:gd name="T6" fmla="*/ 0 w 855"/>
              <a:gd name="T7" fmla="*/ 0 h 64"/>
              <a:gd name="T8" fmla="*/ 855 w 855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5" h="64">
                <a:moveTo>
                  <a:pt x="0" y="0"/>
                </a:moveTo>
                <a:lnTo>
                  <a:pt x="855" y="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Line 30">
            <a:extLst>
              <a:ext uri="{FF2B5EF4-FFF2-40B4-BE49-F238E27FC236}">
                <a16:creationId xmlns:a16="http://schemas.microsoft.com/office/drawing/2014/main" id="{88D580B4-D79C-5540-978B-3EF6C50A77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3853" y="4033650"/>
            <a:ext cx="1756907" cy="15790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Freeform 31">
            <a:extLst>
              <a:ext uri="{FF2B5EF4-FFF2-40B4-BE49-F238E27FC236}">
                <a16:creationId xmlns:a16="http://schemas.microsoft.com/office/drawing/2014/main" id="{5491C214-6A72-5E4D-8280-ED176E16DC97}"/>
              </a:ext>
            </a:extLst>
          </p:cNvPr>
          <p:cNvSpPr>
            <a:spLocks/>
          </p:cNvSpPr>
          <p:nvPr/>
        </p:nvSpPr>
        <p:spPr bwMode="auto">
          <a:xfrm>
            <a:off x="3031847" y="3870545"/>
            <a:ext cx="1750351" cy="777188"/>
          </a:xfrm>
          <a:custGeom>
            <a:avLst/>
            <a:gdLst>
              <a:gd name="T0" fmla="*/ 0 w 1079"/>
              <a:gd name="T1" fmla="*/ 245 h 245"/>
              <a:gd name="T2" fmla="*/ 1079 w 1079"/>
              <a:gd name="T3" fmla="*/ 0 h 245"/>
              <a:gd name="T4" fmla="*/ 0 60000 65536"/>
              <a:gd name="T5" fmla="*/ 0 60000 65536"/>
              <a:gd name="T6" fmla="*/ 0 w 1079"/>
              <a:gd name="T7" fmla="*/ 0 h 245"/>
              <a:gd name="T8" fmla="*/ 1079 w 1079"/>
              <a:gd name="T9" fmla="*/ 245 h 24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9" h="245">
                <a:moveTo>
                  <a:pt x="0" y="245"/>
                </a:moveTo>
                <a:lnTo>
                  <a:pt x="1079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" name="Picture 62" descr="インドネシア">
            <a:extLst>
              <a:ext uri="{FF2B5EF4-FFF2-40B4-BE49-F238E27FC236}">
                <a16:creationId xmlns:a16="http://schemas.microsoft.com/office/drawing/2014/main" id="{4E8AE027-D7BC-CF4E-8AF6-52F816923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7797" y="6336315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63" descr="シンガポール">
            <a:extLst>
              <a:ext uri="{FF2B5EF4-FFF2-40B4-BE49-F238E27FC236}">
                <a16:creationId xmlns:a16="http://schemas.microsoft.com/office/drawing/2014/main" id="{8D23CBA5-FA02-9549-B09F-99847E7E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7797" y="6081509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64" descr="スリランカ">
            <a:extLst>
              <a:ext uri="{FF2B5EF4-FFF2-40B4-BE49-F238E27FC236}">
                <a16:creationId xmlns:a16="http://schemas.microsoft.com/office/drawing/2014/main" id="{DDA3B7DE-02D7-CC40-8760-F59E917B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7797" y="4799224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" name="Picture 65" descr="ネパール">
            <a:extLst>
              <a:ext uri="{FF2B5EF4-FFF2-40B4-BE49-F238E27FC236}">
                <a16:creationId xmlns:a16="http://schemas.microsoft.com/office/drawing/2014/main" id="{183097EE-EEF5-F443-86CC-F64649902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7797" y="3462925"/>
            <a:ext cx="288000" cy="3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" name="Picture 66" descr="バングラ">
            <a:extLst>
              <a:ext uri="{FF2B5EF4-FFF2-40B4-BE49-F238E27FC236}">
                <a16:creationId xmlns:a16="http://schemas.microsoft.com/office/drawing/2014/main" id="{5FB7F5AE-BD6F-024C-9098-A00C25EE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57797" y="4042908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" name="Picture 69" descr="ベトナム">
            <a:extLst>
              <a:ext uri="{FF2B5EF4-FFF2-40B4-BE49-F238E27FC236}">
                <a16:creationId xmlns:a16="http://schemas.microsoft.com/office/drawing/2014/main" id="{DD72F120-E172-F04A-BF15-9F631AEC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7797" y="5317528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" name="Picture 70" descr="マレー">
            <a:extLst>
              <a:ext uri="{FF2B5EF4-FFF2-40B4-BE49-F238E27FC236}">
                <a16:creationId xmlns:a16="http://schemas.microsoft.com/office/drawing/2014/main" id="{FAAE2B12-6BCA-0344-801C-EFCCA8BD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57797" y="5824508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" name="Picture 71" descr="韓国">
            <a:extLst>
              <a:ext uri="{FF2B5EF4-FFF2-40B4-BE49-F238E27FC236}">
                <a16:creationId xmlns:a16="http://schemas.microsoft.com/office/drawing/2014/main" id="{980B00E8-962E-0B4D-8139-C210DE0B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57797" y="2525972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" name="Picture 72" descr="中国">
            <a:extLst>
              <a:ext uri="{FF2B5EF4-FFF2-40B4-BE49-F238E27FC236}">
                <a16:creationId xmlns:a16="http://schemas.microsoft.com/office/drawing/2014/main" id="{D73CC275-950D-0D4B-AC23-BAB528E2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7797" y="2781677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Picture 73" descr="帯">
            <a:extLst>
              <a:ext uri="{FF2B5EF4-FFF2-40B4-BE49-F238E27FC236}">
                <a16:creationId xmlns:a16="http://schemas.microsoft.com/office/drawing/2014/main" id="{39BAD0EA-8730-864B-B42C-B2F8B604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57797" y="5059261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" name="Picture 74" descr="蒙古">
            <a:extLst>
              <a:ext uri="{FF2B5EF4-FFF2-40B4-BE49-F238E27FC236}">
                <a16:creationId xmlns:a16="http://schemas.microsoft.com/office/drawing/2014/main" id="{00512C89-5487-8944-8C64-BE115056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57797" y="2273629"/>
            <a:ext cx="288000" cy="2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" name="Picture 75" descr="ロシア">
            <a:extLst>
              <a:ext uri="{FF2B5EF4-FFF2-40B4-BE49-F238E27FC236}">
                <a16:creationId xmlns:a16="http://schemas.microsoft.com/office/drawing/2014/main" id="{62B57569-2535-B74C-9354-3C478D890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57797" y="200141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" name="Picture 76">
            <a:extLst>
              <a:ext uri="{FF2B5EF4-FFF2-40B4-BE49-F238E27FC236}">
                <a16:creationId xmlns:a16="http://schemas.microsoft.com/office/drawing/2014/main" id="{2E72945A-59E0-0648-A2C6-F8FAAA189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57797" y="5571379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" name="Picture 77">
            <a:extLst>
              <a:ext uri="{FF2B5EF4-FFF2-40B4-BE49-F238E27FC236}">
                <a16:creationId xmlns:a16="http://schemas.microsoft.com/office/drawing/2014/main" id="{D251143A-E121-1049-95F1-EEF6FE90E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57797" y="4542213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" name="Line 17">
            <a:extLst>
              <a:ext uri="{FF2B5EF4-FFF2-40B4-BE49-F238E27FC236}">
                <a16:creationId xmlns:a16="http://schemas.microsoft.com/office/drawing/2014/main" id="{A2EF2821-2D44-624C-9711-086199FCB3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1153" y="3172392"/>
            <a:ext cx="1496653" cy="6120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Line 17">
            <a:extLst>
              <a:ext uri="{FF2B5EF4-FFF2-40B4-BE49-F238E27FC236}">
                <a16:creationId xmlns:a16="http://schemas.microsoft.com/office/drawing/2014/main" id="{008D3107-B8E8-3743-8EB0-E30EC9CB6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87831" y="3401537"/>
            <a:ext cx="2160240" cy="418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0" name="Picture 2" descr="D:\【平成25年度】\予算臨時\クラウド\1.png">
            <a:extLst>
              <a:ext uri="{FF2B5EF4-FFF2-40B4-BE49-F238E27FC236}">
                <a16:creationId xmlns:a16="http://schemas.microsoft.com/office/drawing/2014/main" id="{988373DB-33D7-A347-AC62-062E6EAA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957797" y="3811993"/>
            <a:ext cx="288000" cy="192240"/>
          </a:xfrm>
          <a:prstGeom prst="rect">
            <a:avLst/>
          </a:prstGeom>
          <a:noFill/>
        </p:spPr>
      </p:pic>
      <p:sp>
        <p:nvSpPr>
          <p:cNvPr id="181" name="Freeform 15">
            <a:extLst>
              <a:ext uri="{FF2B5EF4-FFF2-40B4-BE49-F238E27FC236}">
                <a16:creationId xmlns:a16="http://schemas.microsoft.com/office/drawing/2014/main" id="{C89D93C4-C584-564C-9CB8-49B1B5E7CC14}"/>
              </a:ext>
            </a:extLst>
          </p:cNvPr>
          <p:cNvSpPr>
            <a:spLocks/>
          </p:cNvSpPr>
          <p:nvPr/>
        </p:nvSpPr>
        <p:spPr bwMode="auto">
          <a:xfrm>
            <a:off x="2959839" y="3697944"/>
            <a:ext cx="1537019" cy="172601"/>
          </a:xfrm>
          <a:custGeom>
            <a:avLst/>
            <a:gdLst>
              <a:gd name="T0" fmla="*/ 0 w 610"/>
              <a:gd name="T1" fmla="*/ 213210970 h 84"/>
              <a:gd name="T2" fmla="*/ 12335 w 610"/>
              <a:gd name="T3" fmla="*/ 0 h 84"/>
              <a:gd name="T4" fmla="*/ 0 60000 65536"/>
              <a:gd name="T5" fmla="*/ 0 60000 65536"/>
              <a:gd name="T6" fmla="*/ 0 w 610"/>
              <a:gd name="T7" fmla="*/ 0 h 84"/>
              <a:gd name="T8" fmla="*/ 610 w 610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10" h="84">
                <a:moveTo>
                  <a:pt x="0" y="84"/>
                </a:moveTo>
                <a:lnTo>
                  <a:pt x="6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2" name="Picture 2" descr="http://www.mofa.go.jp/mofaj/files/000011376.gif">
            <a:extLst>
              <a:ext uri="{FF2B5EF4-FFF2-40B4-BE49-F238E27FC236}">
                <a16:creationId xmlns:a16="http://schemas.microsoft.com/office/drawing/2014/main" id="{EC35E4EC-38AE-9C4A-968C-F56CFB3A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797" y="4304272"/>
            <a:ext cx="288000" cy="1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6228963D-CD56-944F-929B-BF0E8B3F9A38}"/>
              </a:ext>
            </a:extLst>
          </p:cNvPr>
          <p:cNvCxnSpPr/>
          <p:nvPr/>
        </p:nvCxnSpPr>
        <p:spPr>
          <a:xfrm>
            <a:off x="2815823" y="3622256"/>
            <a:ext cx="1512168" cy="218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4" name="Text Box 81">
            <a:extLst>
              <a:ext uri="{FF2B5EF4-FFF2-40B4-BE49-F238E27FC236}">
                <a16:creationId xmlns:a16="http://schemas.microsoft.com/office/drawing/2014/main" id="{84BC7795-1451-9449-AEC2-D3831F6C2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13" y="1903322"/>
            <a:ext cx="166141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Brunei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Palau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Timor-Leste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Micronesia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Papua New Guinea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Hawaii (USA)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Solomon Islands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Kiribati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0070C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Tuvalu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0070C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Fiji</a:t>
            </a: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Samoa</a:t>
            </a:r>
            <a:endParaRPr lang="en-US" altLang="ja-JP" sz="1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Islands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Vanuatu</a:t>
            </a:r>
            <a:endParaRPr lang="ja-JP" altLang="en-US" sz="1200" b="1" dirty="0">
              <a:solidFill>
                <a:srgbClr val="1F497D"/>
              </a:solidFill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GB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Caledonia (Fr.)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en-US" altLang="ja-JP" sz="12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Zealand</a:t>
            </a:r>
            <a:endParaRPr lang="ja-JP" altLang="en-US" sz="12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Line 19">
            <a:extLst>
              <a:ext uri="{FF2B5EF4-FFF2-40B4-BE49-F238E27FC236}">
                <a16:creationId xmlns:a16="http://schemas.microsoft.com/office/drawing/2014/main" id="{D5958EF6-FDE0-8043-BEC7-2DB6111B56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09716" y="3644109"/>
            <a:ext cx="622295" cy="215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Line 21">
            <a:extLst>
              <a:ext uri="{FF2B5EF4-FFF2-40B4-BE49-F238E27FC236}">
                <a16:creationId xmlns:a16="http://schemas.microsoft.com/office/drawing/2014/main" id="{64D3A8E6-313B-FF41-8A18-9C507F8B02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4277" y="2124349"/>
            <a:ext cx="2737736" cy="17772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Freeform 23">
            <a:extLst>
              <a:ext uri="{FF2B5EF4-FFF2-40B4-BE49-F238E27FC236}">
                <a16:creationId xmlns:a16="http://schemas.microsoft.com/office/drawing/2014/main" id="{DA87F3A1-0111-154E-AD7D-4077B040A415}"/>
              </a:ext>
            </a:extLst>
          </p:cNvPr>
          <p:cNvSpPr>
            <a:spLocks/>
          </p:cNvSpPr>
          <p:nvPr/>
        </p:nvSpPr>
        <p:spPr bwMode="auto">
          <a:xfrm flipV="1">
            <a:off x="6854076" y="4379095"/>
            <a:ext cx="1177937" cy="99464"/>
          </a:xfrm>
          <a:custGeom>
            <a:avLst/>
            <a:gdLst>
              <a:gd name="T0" fmla="*/ 18 w 1221"/>
              <a:gd name="T1" fmla="*/ 2 h 58"/>
              <a:gd name="T2" fmla="*/ 0 w 1221"/>
              <a:gd name="T3" fmla="*/ 0 h 58"/>
              <a:gd name="T4" fmla="*/ 0 60000 65536"/>
              <a:gd name="T5" fmla="*/ 0 60000 65536"/>
              <a:gd name="T6" fmla="*/ 0 w 1221"/>
              <a:gd name="T7" fmla="*/ 0 h 58"/>
              <a:gd name="T8" fmla="*/ 1221 w 1221"/>
              <a:gd name="T9" fmla="*/ 58 h 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21" h="58">
                <a:moveTo>
                  <a:pt x="1221" y="58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Freeform 24">
            <a:extLst>
              <a:ext uri="{FF2B5EF4-FFF2-40B4-BE49-F238E27FC236}">
                <a16:creationId xmlns:a16="http://schemas.microsoft.com/office/drawing/2014/main" id="{6260CFFF-BE56-4945-A011-A25C6639E331}"/>
              </a:ext>
            </a:extLst>
          </p:cNvPr>
          <p:cNvSpPr>
            <a:spLocks/>
          </p:cNvSpPr>
          <p:nvPr/>
        </p:nvSpPr>
        <p:spPr bwMode="auto">
          <a:xfrm flipV="1">
            <a:off x="5817069" y="3370380"/>
            <a:ext cx="2214944" cy="1040212"/>
          </a:xfrm>
          <a:custGeom>
            <a:avLst/>
            <a:gdLst>
              <a:gd name="T0" fmla="*/ 0 w 1453"/>
              <a:gd name="T1" fmla="*/ 0 h 236"/>
              <a:gd name="T2" fmla="*/ 16795 w 1453"/>
              <a:gd name="T3" fmla="*/ 2147483647 h 236"/>
              <a:gd name="T4" fmla="*/ 0 60000 65536"/>
              <a:gd name="T5" fmla="*/ 0 60000 65536"/>
              <a:gd name="T6" fmla="*/ 0 w 1453"/>
              <a:gd name="T7" fmla="*/ 0 h 236"/>
              <a:gd name="T8" fmla="*/ 1453 w 1453"/>
              <a:gd name="T9" fmla="*/ 236 h 2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53" h="236">
                <a:moveTo>
                  <a:pt x="0" y="0"/>
                </a:moveTo>
                <a:lnTo>
                  <a:pt x="1453" y="23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Line 25">
            <a:extLst>
              <a:ext uri="{FF2B5EF4-FFF2-40B4-BE49-F238E27FC236}">
                <a16:creationId xmlns:a16="http://schemas.microsoft.com/office/drawing/2014/main" id="{D82832D9-A4AE-A842-AD55-1AD188EA5E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32701" y="4709635"/>
            <a:ext cx="1599312" cy="8627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Freeform 26">
            <a:extLst>
              <a:ext uri="{FF2B5EF4-FFF2-40B4-BE49-F238E27FC236}">
                <a16:creationId xmlns:a16="http://schemas.microsoft.com/office/drawing/2014/main" id="{4833D2DA-D09D-3E40-98C0-DE9007D9ECDF}"/>
              </a:ext>
            </a:extLst>
          </p:cNvPr>
          <p:cNvSpPr>
            <a:spLocks/>
          </p:cNvSpPr>
          <p:nvPr/>
        </p:nvSpPr>
        <p:spPr bwMode="auto">
          <a:xfrm flipV="1">
            <a:off x="6747854" y="4627144"/>
            <a:ext cx="1284157" cy="82487"/>
          </a:xfrm>
          <a:custGeom>
            <a:avLst/>
            <a:gdLst>
              <a:gd name="T0" fmla="*/ 8562 w 920"/>
              <a:gd name="T1" fmla="*/ 1703437308 h 126"/>
              <a:gd name="T2" fmla="*/ 0 w 920"/>
              <a:gd name="T3" fmla="*/ 0 h 126"/>
              <a:gd name="T4" fmla="*/ 0 60000 65536"/>
              <a:gd name="T5" fmla="*/ 0 60000 65536"/>
              <a:gd name="T6" fmla="*/ 0 w 920"/>
              <a:gd name="T7" fmla="*/ 0 h 126"/>
              <a:gd name="T8" fmla="*/ 920 w 920"/>
              <a:gd name="T9" fmla="*/ 126 h 1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0" h="126">
                <a:moveTo>
                  <a:pt x="920" y="126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Line 27">
            <a:extLst>
              <a:ext uri="{FF2B5EF4-FFF2-40B4-BE49-F238E27FC236}">
                <a16:creationId xmlns:a16="http://schemas.microsoft.com/office/drawing/2014/main" id="{F84B795B-8736-3241-B504-8756B3721F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7050" y="4958836"/>
            <a:ext cx="2084964" cy="11307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Line 28">
            <a:extLst>
              <a:ext uri="{FF2B5EF4-FFF2-40B4-BE49-F238E27FC236}">
                <a16:creationId xmlns:a16="http://schemas.microsoft.com/office/drawing/2014/main" id="{51F4A3AC-100D-FD46-88B7-238676DD306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29833" y="5437604"/>
            <a:ext cx="1502181" cy="896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Freeform 33">
            <a:extLst>
              <a:ext uri="{FF2B5EF4-FFF2-40B4-BE49-F238E27FC236}">
                <a16:creationId xmlns:a16="http://schemas.microsoft.com/office/drawing/2014/main" id="{369ABB18-CA54-FA41-B5C2-CA5177224A4A}"/>
              </a:ext>
            </a:extLst>
          </p:cNvPr>
          <p:cNvSpPr>
            <a:spLocks/>
          </p:cNvSpPr>
          <p:nvPr/>
        </p:nvSpPr>
        <p:spPr bwMode="auto">
          <a:xfrm>
            <a:off x="6128455" y="3112368"/>
            <a:ext cx="1903557" cy="956895"/>
          </a:xfrm>
          <a:custGeom>
            <a:avLst/>
            <a:gdLst>
              <a:gd name="T0" fmla="*/ 1556 w 1454"/>
              <a:gd name="T1" fmla="*/ 0 h 765"/>
              <a:gd name="T2" fmla="*/ 0 w 1454"/>
              <a:gd name="T3" fmla="*/ 5939 h 765"/>
              <a:gd name="T4" fmla="*/ 0 60000 65536"/>
              <a:gd name="T5" fmla="*/ 0 60000 65536"/>
              <a:gd name="T6" fmla="*/ 0 w 1454"/>
              <a:gd name="T7" fmla="*/ 0 h 765"/>
              <a:gd name="T8" fmla="*/ 1454 w 1454"/>
              <a:gd name="T9" fmla="*/ 765 h 7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54" h="765">
                <a:moveTo>
                  <a:pt x="1454" y="0"/>
                </a:moveTo>
                <a:lnTo>
                  <a:pt x="0" y="765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Line 35">
            <a:extLst>
              <a:ext uri="{FF2B5EF4-FFF2-40B4-BE49-F238E27FC236}">
                <a16:creationId xmlns:a16="http://schemas.microsoft.com/office/drawing/2014/main" id="{E3E1D96F-537C-844E-AD98-DCC9FED239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48333" y="4120179"/>
            <a:ext cx="983678" cy="1529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Line 36">
            <a:extLst>
              <a:ext uri="{FF2B5EF4-FFF2-40B4-BE49-F238E27FC236}">
                <a16:creationId xmlns:a16="http://schemas.microsoft.com/office/drawing/2014/main" id="{55A3B807-7A64-1A40-8456-4FA1AC4E90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5582" y="3890485"/>
            <a:ext cx="1826429" cy="5880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Line 37">
            <a:extLst>
              <a:ext uri="{FF2B5EF4-FFF2-40B4-BE49-F238E27FC236}">
                <a16:creationId xmlns:a16="http://schemas.microsoft.com/office/drawing/2014/main" id="{B621637D-2B46-F046-85FB-642EA5E02F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4943" y="4735160"/>
            <a:ext cx="867068" cy="1188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Line 38">
            <a:extLst>
              <a:ext uri="{FF2B5EF4-FFF2-40B4-BE49-F238E27FC236}">
                <a16:creationId xmlns:a16="http://schemas.microsoft.com/office/drawing/2014/main" id="{40F82349-0009-CA46-8A8A-5E6BD8226C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18352" y="4889361"/>
            <a:ext cx="1113661" cy="441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Freeform 39">
            <a:extLst>
              <a:ext uri="{FF2B5EF4-FFF2-40B4-BE49-F238E27FC236}">
                <a16:creationId xmlns:a16="http://schemas.microsoft.com/office/drawing/2014/main" id="{67233B19-8809-FE4C-8D19-516B54621E87}"/>
              </a:ext>
            </a:extLst>
          </p:cNvPr>
          <p:cNvSpPr>
            <a:spLocks/>
          </p:cNvSpPr>
          <p:nvPr/>
        </p:nvSpPr>
        <p:spPr bwMode="auto">
          <a:xfrm>
            <a:off x="6436988" y="4853117"/>
            <a:ext cx="1595026" cy="1005954"/>
          </a:xfrm>
          <a:custGeom>
            <a:avLst/>
            <a:gdLst>
              <a:gd name="T0" fmla="*/ 1244 w 1244"/>
              <a:gd name="T1" fmla="*/ 7669 h 690"/>
              <a:gd name="T2" fmla="*/ 0 w 1244"/>
              <a:gd name="T3" fmla="*/ 0 h 690"/>
              <a:gd name="T4" fmla="*/ 0 60000 65536"/>
              <a:gd name="T5" fmla="*/ 0 60000 65536"/>
              <a:gd name="T6" fmla="*/ 0 w 1244"/>
              <a:gd name="T7" fmla="*/ 0 h 690"/>
              <a:gd name="T8" fmla="*/ 1244 w 1244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44" h="690">
                <a:moveTo>
                  <a:pt x="1244" y="69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9" name="Picture 41" descr="ソロモン">
            <a:extLst>
              <a:ext uri="{FF2B5EF4-FFF2-40B4-BE49-F238E27FC236}">
                <a16:creationId xmlns:a16="http://schemas.microsoft.com/office/drawing/2014/main" id="{DBC56E8A-A201-E345-A27E-51C533941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563231" y="3745450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" name="Picture 42" descr="ニューギニア">
            <a:extLst>
              <a:ext uri="{FF2B5EF4-FFF2-40B4-BE49-F238E27FC236}">
                <a16:creationId xmlns:a16="http://schemas.microsoft.com/office/drawing/2014/main" id="{178D6684-AA87-EC47-887C-0F0F49E4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563231" y="3247090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" name="Picture 43" descr="バヌアツ">
            <a:extLst>
              <a:ext uri="{FF2B5EF4-FFF2-40B4-BE49-F238E27FC236}">
                <a16:creationId xmlns:a16="http://schemas.microsoft.com/office/drawing/2014/main" id="{024924EF-2287-024F-BC45-8A0E715F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563231" y="554208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" name="Picture 44" descr="フィジー">
            <a:extLst>
              <a:ext uri="{FF2B5EF4-FFF2-40B4-BE49-F238E27FC236}">
                <a16:creationId xmlns:a16="http://schemas.microsoft.com/office/drawing/2014/main" id="{16510F5D-7A3C-DD45-A5F3-299387142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563231" y="4513941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" name="Picture 45" descr="フィリピン">
            <a:extLst>
              <a:ext uri="{FF2B5EF4-FFF2-40B4-BE49-F238E27FC236}">
                <a16:creationId xmlns:a16="http://schemas.microsoft.com/office/drawing/2014/main" id="{F242AF0E-B076-4643-BF3C-ED57C6E8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563231" y="1991407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" name="Picture 46" descr="豪州">
            <a:extLst>
              <a:ext uri="{FF2B5EF4-FFF2-40B4-BE49-F238E27FC236}">
                <a16:creationId xmlns:a16="http://schemas.microsoft.com/office/drawing/2014/main" id="{8CE0B2C7-6AB4-064A-A6FC-D255A2290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9563231" y="6045337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" name="Picture 48" descr="ニュージーランド">
            <a:extLst>
              <a:ext uri="{FF2B5EF4-FFF2-40B4-BE49-F238E27FC236}">
                <a16:creationId xmlns:a16="http://schemas.microsoft.com/office/drawing/2014/main" id="{53401127-2D49-E548-B42E-399B3ED7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563231" y="6294945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" name="Picture 49" descr="USA">
            <a:extLst>
              <a:ext uri="{FF2B5EF4-FFF2-40B4-BE49-F238E27FC236}">
                <a16:creationId xmlns:a16="http://schemas.microsoft.com/office/drawing/2014/main" id="{2380B39D-B519-EC41-BFED-2546D1EF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9563231" y="3496516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" name="Picture 51">
            <a:extLst>
              <a:ext uri="{FF2B5EF4-FFF2-40B4-BE49-F238E27FC236}">
                <a16:creationId xmlns:a16="http://schemas.microsoft.com/office/drawing/2014/main" id="{27C5C1AD-AEA3-7747-B6CD-C3927868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563231" y="2978737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" name="Picture 52">
            <a:extLst>
              <a:ext uri="{FF2B5EF4-FFF2-40B4-BE49-F238E27FC236}">
                <a16:creationId xmlns:a16="http://schemas.microsoft.com/office/drawing/2014/main" id="{FB597863-71AB-2046-A732-D595C966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9563231" y="4773074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" name="Picture 54">
            <a:extLst>
              <a:ext uri="{FF2B5EF4-FFF2-40B4-BE49-F238E27FC236}">
                <a16:creationId xmlns:a16="http://schemas.microsoft.com/office/drawing/2014/main" id="{5739FB3D-7D3B-D147-82A8-C64A86A5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563231" y="5281335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" name="Picture 55">
            <a:extLst>
              <a:ext uri="{FF2B5EF4-FFF2-40B4-BE49-F238E27FC236}">
                <a16:creationId xmlns:a16="http://schemas.microsoft.com/office/drawing/2014/main" id="{F44986D2-9BFB-0D4E-93D0-7B6CBBA9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9563231" y="424694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" name="Picture 56">
            <a:extLst>
              <a:ext uri="{FF2B5EF4-FFF2-40B4-BE49-F238E27FC236}">
                <a16:creationId xmlns:a16="http://schemas.microsoft.com/office/drawing/2014/main" id="{D19B9FEC-B95E-A942-9859-B5F4346A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9563231" y="4001034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" name="Picture 57">
            <a:extLst>
              <a:ext uri="{FF2B5EF4-FFF2-40B4-BE49-F238E27FC236}">
                <a16:creationId xmlns:a16="http://schemas.microsoft.com/office/drawing/2014/main" id="{4E967E25-22C7-8C4C-B9D8-03FCDF6D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563231" y="5788698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" name="Picture 58">
            <a:extLst>
              <a:ext uri="{FF2B5EF4-FFF2-40B4-BE49-F238E27FC236}">
                <a16:creationId xmlns:a16="http://schemas.microsoft.com/office/drawing/2014/main" id="{144A3383-FFF5-A145-9BA1-3DC2EAD2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9563231" y="2726634"/>
            <a:ext cx="288000" cy="20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" name="Freeform 59">
            <a:extLst>
              <a:ext uri="{FF2B5EF4-FFF2-40B4-BE49-F238E27FC236}">
                <a16:creationId xmlns:a16="http://schemas.microsoft.com/office/drawing/2014/main" id="{08E31E5C-B5BF-BF4E-9AE7-8791CC2CDCE1}"/>
              </a:ext>
            </a:extLst>
          </p:cNvPr>
          <p:cNvSpPr>
            <a:spLocks/>
          </p:cNvSpPr>
          <p:nvPr/>
        </p:nvSpPr>
        <p:spPr bwMode="auto">
          <a:xfrm flipV="1">
            <a:off x="5369984" y="2845611"/>
            <a:ext cx="2662028" cy="1682561"/>
          </a:xfrm>
          <a:custGeom>
            <a:avLst/>
            <a:gdLst>
              <a:gd name="T0" fmla="*/ 1992 w 1992"/>
              <a:gd name="T1" fmla="*/ 112 h 112"/>
              <a:gd name="T2" fmla="*/ 0 w 1992"/>
              <a:gd name="T3" fmla="*/ 0 h 112"/>
              <a:gd name="T4" fmla="*/ 0 60000 65536"/>
              <a:gd name="T5" fmla="*/ 0 60000 65536"/>
              <a:gd name="T6" fmla="*/ 0 w 1992"/>
              <a:gd name="T7" fmla="*/ 0 h 112"/>
              <a:gd name="T8" fmla="*/ 1992 w 1992"/>
              <a:gd name="T9" fmla="*/ 112 h 1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92" h="112">
                <a:moveTo>
                  <a:pt x="1992" y="112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" name="Picture 3" descr="D:\【平成25年度】\予算臨時\クラウド\A5AFA5C3A5AFBDF4C5E7B9F1B4FA.gif">
            <a:extLst>
              <a:ext uri="{FF2B5EF4-FFF2-40B4-BE49-F238E27FC236}">
                <a16:creationId xmlns:a16="http://schemas.microsoft.com/office/drawing/2014/main" id="{86D9DAB9-0D14-AB45-9E39-16AEA44AE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9563231" y="5036257"/>
            <a:ext cx="288000" cy="192640"/>
          </a:xfrm>
          <a:prstGeom prst="rect">
            <a:avLst/>
          </a:prstGeom>
          <a:noFill/>
        </p:spPr>
      </p:pic>
      <p:sp>
        <p:nvSpPr>
          <p:cNvPr id="216" name="Line 38">
            <a:extLst>
              <a:ext uri="{FF2B5EF4-FFF2-40B4-BE49-F238E27FC236}">
                <a16:creationId xmlns:a16="http://schemas.microsoft.com/office/drawing/2014/main" id="{44309911-9B20-6A49-A073-A67B6F2CFE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7331" y="4960219"/>
            <a:ext cx="694680" cy="123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7" name="Picture 2" descr="D:\【平成25年度】\予算臨時\クラウド\58040018.png">
            <a:extLst>
              <a:ext uri="{FF2B5EF4-FFF2-40B4-BE49-F238E27FC236}">
                <a16:creationId xmlns:a16="http://schemas.microsoft.com/office/drawing/2014/main" id="{8E1AB214-447F-D147-82F6-354B9918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9563231" y="2250326"/>
            <a:ext cx="288000" cy="192000"/>
          </a:xfrm>
          <a:prstGeom prst="rect">
            <a:avLst/>
          </a:prstGeom>
          <a:noFill/>
        </p:spPr>
      </p:pic>
      <p:sp>
        <p:nvSpPr>
          <p:cNvPr id="218" name="Line 21">
            <a:extLst>
              <a:ext uri="{FF2B5EF4-FFF2-40B4-BE49-F238E27FC236}">
                <a16:creationId xmlns:a16="http://schemas.microsoft.com/office/drawing/2014/main" id="{DDCEF081-039C-3549-9524-2B12CC00BC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084" y="2369507"/>
            <a:ext cx="2926929" cy="17945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Line 21">
            <a:extLst>
              <a:ext uri="{FF2B5EF4-FFF2-40B4-BE49-F238E27FC236}">
                <a16:creationId xmlns:a16="http://schemas.microsoft.com/office/drawing/2014/main" id="{70644778-0919-B64C-ABDD-B0DA3A27FE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9139" y="2594097"/>
            <a:ext cx="2422873" cy="15525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0" name="Picture 2" descr="パラオの国旗">
            <a:extLst>
              <a:ext uri="{FF2B5EF4-FFF2-40B4-BE49-F238E27FC236}">
                <a16:creationId xmlns:a16="http://schemas.microsoft.com/office/drawing/2014/main" id="{D2F10A92-3352-8C4C-AA43-C979DF57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231" y="2501205"/>
            <a:ext cx="288000" cy="1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8246CC71-BC8A-D243-A73E-48675A12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77012" y="1079206"/>
            <a:ext cx="526216" cy="6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雲 221">
            <a:extLst>
              <a:ext uri="{FF2B5EF4-FFF2-40B4-BE49-F238E27FC236}">
                <a16:creationId xmlns:a16="http://schemas.microsoft.com/office/drawing/2014/main" id="{C0D871CC-BEC1-BC47-AC13-7EAED13BFF31}"/>
              </a:ext>
            </a:extLst>
          </p:cNvPr>
          <p:cNvSpPr/>
          <p:nvPr/>
        </p:nvSpPr>
        <p:spPr>
          <a:xfrm>
            <a:off x="4451094" y="1119987"/>
            <a:ext cx="761251" cy="544736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角丸四角形 222">
            <a:extLst>
              <a:ext uri="{FF2B5EF4-FFF2-40B4-BE49-F238E27FC236}">
                <a16:creationId xmlns:a16="http://schemas.microsoft.com/office/drawing/2014/main" id="{EDB633DB-DB83-F84B-96AF-FB57E7C26A16}"/>
              </a:ext>
            </a:extLst>
          </p:cNvPr>
          <p:cNvSpPr/>
          <p:nvPr/>
        </p:nvSpPr>
        <p:spPr>
          <a:xfrm>
            <a:off x="4246554" y="959069"/>
            <a:ext cx="3967004" cy="923326"/>
          </a:xfrm>
          <a:prstGeom prst="roundRect">
            <a:avLst>
              <a:gd name="adj" fmla="val 8259"/>
            </a:avLst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13842691-DB62-4A47-9D2C-4E71998E559B}"/>
              </a:ext>
            </a:extLst>
          </p:cNvPr>
          <p:cNvSpPr txBox="1"/>
          <p:nvPr/>
        </p:nvSpPr>
        <p:spPr>
          <a:xfrm>
            <a:off x="6087797" y="6399948"/>
            <a:ext cx="18729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 of May 2018)</a:t>
            </a:r>
            <a:endParaRPr lang="ja-JP" altLang="en-U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7" name="直線コネクタ 226">
            <a:extLst>
              <a:ext uri="{FF2B5EF4-FFF2-40B4-BE49-F238E27FC236}">
                <a16:creationId xmlns:a16="http://schemas.microsoft.com/office/drawing/2014/main" id="{31300B99-D42A-BA4E-B3AF-36103DFE39CA}"/>
              </a:ext>
            </a:extLst>
          </p:cNvPr>
          <p:cNvCxnSpPr/>
          <p:nvPr/>
        </p:nvCxnSpPr>
        <p:spPr>
          <a:xfrm flipV="1">
            <a:off x="3103854" y="4273157"/>
            <a:ext cx="1732421" cy="18878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8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3A15BB3F-3642-8141-B912-1BA01132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199369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" name="雲 228">
            <a:extLst>
              <a:ext uri="{FF2B5EF4-FFF2-40B4-BE49-F238E27FC236}">
                <a16:creationId xmlns:a16="http://schemas.microsoft.com/office/drawing/2014/main" id="{3AD9C909-8396-6A4B-8619-6165979AE6A0}"/>
              </a:ext>
            </a:extLst>
          </p:cNvPr>
          <p:cNvSpPr/>
          <p:nvPr/>
        </p:nvSpPr>
        <p:spPr>
          <a:xfrm>
            <a:off x="1727464" y="202167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3EE24B3-36AB-FA4B-992A-7A5F52F8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2518445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雲 230">
            <a:extLst>
              <a:ext uri="{FF2B5EF4-FFF2-40B4-BE49-F238E27FC236}">
                <a16:creationId xmlns:a16="http://schemas.microsoft.com/office/drawing/2014/main" id="{483662A8-DB2A-7B48-BC54-A060A28728F6}"/>
              </a:ext>
            </a:extLst>
          </p:cNvPr>
          <p:cNvSpPr/>
          <p:nvPr/>
        </p:nvSpPr>
        <p:spPr>
          <a:xfrm>
            <a:off x="1727464" y="2546430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雲 231">
            <a:extLst>
              <a:ext uri="{FF2B5EF4-FFF2-40B4-BE49-F238E27FC236}">
                <a16:creationId xmlns:a16="http://schemas.microsoft.com/office/drawing/2014/main" id="{C104E854-7983-ED4F-B88D-D78057A197D9}"/>
              </a:ext>
            </a:extLst>
          </p:cNvPr>
          <p:cNvSpPr/>
          <p:nvPr/>
        </p:nvSpPr>
        <p:spPr>
          <a:xfrm>
            <a:off x="1727464" y="304646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雲 232">
            <a:extLst>
              <a:ext uri="{FF2B5EF4-FFF2-40B4-BE49-F238E27FC236}">
                <a16:creationId xmlns:a16="http://schemas.microsoft.com/office/drawing/2014/main" id="{FF5B8E3B-21A3-474E-9D34-E2453385D632}"/>
              </a:ext>
            </a:extLst>
          </p:cNvPr>
          <p:cNvSpPr/>
          <p:nvPr/>
        </p:nvSpPr>
        <p:spPr>
          <a:xfrm>
            <a:off x="1727464" y="406336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雲 233">
            <a:extLst>
              <a:ext uri="{FF2B5EF4-FFF2-40B4-BE49-F238E27FC236}">
                <a16:creationId xmlns:a16="http://schemas.microsoft.com/office/drawing/2014/main" id="{4DE69145-B3B0-6140-9205-B13DD8270F4A}"/>
              </a:ext>
            </a:extLst>
          </p:cNvPr>
          <p:cNvSpPr/>
          <p:nvPr/>
        </p:nvSpPr>
        <p:spPr>
          <a:xfrm>
            <a:off x="1727464" y="3289151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雲 234">
            <a:extLst>
              <a:ext uri="{FF2B5EF4-FFF2-40B4-BE49-F238E27FC236}">
                <a16:creationId xmlns:a16="http://schemas.microsoft.com/office/drawing/2014/main" id="{502BEB36-8342-B34F-9F5C-4827E80689A9}"/>
              </a:ext>
            </a:extLst>
          </p:cNvPr>
          <p:cNvSpPr/>
          <p:nvPr/>
        </p:nvSpPr>
        <p:spPr>
          <a:xfrm>
            <a:off x="1727464" y="2802135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雲 235">
            <a:extLst>
              <a:ext uri="{FF2B5EF4-FFF2-40B4-BE49-F238E27FC236}">
                <a16:creationId xmlns:a16="http://schemas.microsoft.com/office/drawing/2014/main" id="{1E5BB393-6F4C-9E4C-9141-1FAC238E876C}"/>
              </a:ext>
            </a:extLst>
          </p:cNvPr>
          <p:cNvSpPr/>
          <p:nvPr/>
        </p:nvSpPr>
        <p:spPr>
          <a:xfrm>
            <a:off x="1727464" y="4319054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雲 236">
            <a:extLst>
              <a:ext uri="{FF2B5EF4-FFF2-40B4-BE49-F238E27FC236}">
                <a16:creationId xmlns:a16="http://schemas.microsoft.com/office/drawing/2014/main" id="{CF784321-3B18-2341-9F22-D95F5E20ADCB}"/>
              </a:ext>
            </a:extLst>
          </p:cNvPr>
          <p:cNvSpPr/>
          <p:nvPr/>
        </p:nvSpPr>
        <p:spPr>
          <a:xfrm>
            <a:off x="1727464" y="5079719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雲 237">
            <a:extLst>
              <a:ext uri="{FF2B5EF4-FFF2-40B4-BE49-F238E27FC236}">
                <a16:creationId xmlns:a16="http://schemas.microsoft.com/office/drawing/2014/main" id="{9562B420-7728-4649-88B7-174EEBDEEA8B}"/>
              </a:ext>
            </a:extLst>
          </p:cNvPr>
          <p:cNvSpPr/>
          <p:nvPr/>
        </p:nvSpPr>
        <p:spPr>
          <a:xfrm>
            <a:off x="1727464" y="533798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雲 238">
            <a:extLst>
              <a:ext uri="{FF2B5EF4-FFF2-40B4-BE49-F238E27FC236}">
                <a16:creationId xmlns:a16="http://schemas.microsoft.com/office/drawing/2014/main" id="{1708D32C-F1B7-624F-88E6-58652A2227B2}"/>
              </a:ext>
            </a:extLst>
          </p:cNvPr>
          <p:cNvSpPr/>
          <p:nvPr/>
        </p:nvSpPr>
        <p:spPr>
          <a:xfrm>
            <a:off x="1727464" y="5591637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5EAF03A9-B3F3-9343-8506-F82CCB2C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81698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雲 240">
            <a:extLst>
              <a:ext uri="{FF2B5EF4-FFF2-40B4-BE49-F238E27FC236}">
                <a16:creationId xmlns:a16="http://schemas.microsoft.com/office/drawing/2014/main" id="{1DC4E039-57F5-A240-83F6-6DB0D6DB67C1}"/>
              </a:ext>
            </a:extLst>
          </p:cNvPr>
          <p:cNvSpPr/>
          <p:nvPr/>
        </p:nvSpPr>
        <p:spPr>
          <a:xfrm>
            <a:off x="1727464" y="584496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AFC76AC-6962-D14F-8378-7DF7FEFD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607398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" name="雲 242">
            <a:extLst>
              <a:ext uri="{FF2B5EF4-FFF2-40B4-BE49-F238E27FC236}">
                <a16:creationId xmlns:a16="http://schemas.microsoft.com/office/drawing/2014/main" id="{849C400A-348C-A24A-A1B8-114E82926A7C}"/>
              </a:ext>
            </a:extLst>
          </p:cNvPr>
          <p:cNvSpPr/>
          <p:nvPr/>
        </p:nvSpPr>
        <p:spPr>
          <a:xfrm>
            <a:off x="1727464" y="6101967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336231F1-77A2-4147-A777-92D7252E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6328588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雲 244">
            <a:extLst>
              <a:ext uri="{FF2B5EF4-FFF2-40B4-BE49-F238E27FC236}">
                <a16:creationId xmlns:a16="http://schemas.microsoft.com/office/drawing/2014/main" id="{3D019726-702E-8641-8499-494E816BF7DA}"/>
              </a:ext>
            </a:extLst>
          </p:cNvPr>
          <p:cNvSpPr/>
          <p:nvPr/>
        </p:nvSpPr>
        <p:spPr>
          <a:xfrm>
            <a:off x="1727464" y="6356573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8A609478-03E7-4D4B-A0C9-4F0FC8F5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01848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" name="雲 246">
            <a:extLst>
              <a:ext uri="{FF2B5EF4-FFF2-40B4-BE49-F238E27FC236}">
                <a16:creationId xmlns:a16="http://schemas.microsoft.com/office/drawing/2014/main" id="{6656CD92-4559-4346-BBB7-E24CA63008F8}"/>
              </a:ext>
            </a:extLst>
          </p:cNvPr>
          <p:cNvSpPr/>
          <p:nvPr/>
        </p:nvSpPr>
        <p:spPr>
          <a:xfrm>
            <a:off x="1727464" y="2294087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8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BA8C1C27-5FCC-CC41-AE4A-9147EA6F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261166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DCDCDDCD-E71E-C54A-8665-92C4EC064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226610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8F4BC6B0-431A-6447-95E6-FD686D69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509305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4962E109-B932-FB4A-964E-CED53621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379848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C58B131-B1FD-294D-9E7C-C6191D274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403538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2D454864-906B-D842-B664-AABC5DD3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4291069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A170D25-E0E2-F141-8E49-C9580D12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051734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62E34E04-B868-B54C-91A4-4BE5608B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31000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29255EF1-0186-6E42-8CD3-8FF98AFF2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556365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59B8A6ED-AB1B-B14E-9650-B4B6AEA1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6287218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雲 257">
            <a:extLst>
              <a:ext uri="{FF2B5EF4-FFF2-40B4-BE49-F238E27FC236}">
                <a16:creationId xmlns:a16="http://schemas.microsoft.com/office/drawing/2014/main" id="{490A4EB6-5F84-FE4B-BC47-D8716EFCACD4}"/>
              </a:ext>
            </a:extLst>
          </p:cNvPr>
          <p:cNvSpPr/>
          <p:nvPr/>
        </p:nvSpPr>
        <p:spPr>
          <a:xfrm>
            <a:off x="10125765" y="6315203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9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442D9B1-3448-E14B-9C6F-C26198D79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603761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雲 259">
            <a:extLst>
              <a:ext uri="{FF2B5EF4-FFF2-40B4-BE49-F238E27FC236}">
                <a16:creationId xmlns:a16="http://schemas.microsoft.com/office/drawing/2014/main" id="{CE6F879F-612F-A24D-9153-5286EF5BCED6}"/>
              </a:ext>
            </a:extLst>
          </p:cNvPr>
          <p:cNvSpPr/>
          <p:nvPr/>
        </p:nvSpPr>
        <p:spPr>
          <a:xfrm>
            <a:off x="10125765" y="6065595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C1006B0-C9A0-5947-A2FD-A9A69B47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578097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雲 261">
            <a:extLst>
              <a:ext uri="{FF2B5EF4-FFF2-40B4-BE49-F238E27FC236}">
                <a16:creationId xmlns:a16="http://schemas.microsoft.com/office/drawing/2014/main" id="{610B5CDB-FDD2-8745-ACD5-B00E51D1DF41}"/>
              </a:ext>
            </a:extLst>
          </p:cNvPr>
          <p:cNvSpPr/>
          <p:nvPr/>
        </p:nvSpPr>
        <p:spPr>
          <a:xfrm>
            <a:off x="10125765" y="5808956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雲 262">
            <a:extLst>
              <a:ext uri="{FF2B5EF4-FFF2-40B4-BE49-F238E27FC236}">
                <a16:creationId xmlns:a16="http://schemas.microsoft.com/office/drawing/2014/main" id="{1A036183-7E99-F140-BC7D-50CB897489AA}"/>
              </a:ext>
            </a:extLst>
          </p:cNvPr>
          <p:cNvSpPr/>
          <p:nvPr/>
        </p:nvSpPr>
        <p:spPr>
          <a:xfrm>
            <a:off x="10125765" y="4793332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雲 263">
            <a:extLst>
              <a:ext uri="{FF2B5EF4-FFF2-40B4-BE49-F238E27FC236}">
                <a16:creationId xmlns:a16="http://schemas.microsoft.com/office/drawing/2014/main" id="{6B9EDBD5-4230-CC43-B994-AE87CC668DA9}"/>
              </a:ext>
            </a:extLst>
          </p:cNvPr>
          <p:cNvSpPr/>
          <p:nvPr/>
        </p:nvSpPr>
        <p:spPr>
          <a:xfrm>
            <a:off x="10125765" y="4534199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0B05D8A8-0524-D947-AE62-1F01832FB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488789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" name="雲 265">
            <a:extLst>
              <a:ext uri="{FF2B5EF4-FFF2-40B4-BE49-F238E27FC236}">
                <a16:creationId xmlns:a16="http://schemas.microsoft.com/office/drawing/2014/main" id="{A26CA1DF-3613-D54D-BDF1-628014928419}"/>
              </a:ext>
            </a:extLst>
          </p:cNvPr>
          <p:cNvSpPr/>
          <p:nvPr/>
        </p:nvSpPr>
        <p:spPr>
          <a:xfrm>
            <a:off x="10125765" y="2264680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7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189B577E-2CE5-5145-B281-B5093584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198368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雲 267">
            <a:extLst>
              <a:ext uri="{FF2B5EF4-FFF2-40B4-BE49-F238E27FC236}">
                <a16:creationId xmlns:a16="http://schemas.microsoft.com/office/drawing/2014/main" id="{E2952894-7556-9043-8EAA-C4DD7F7FA6D5}"/>
              </a:ext>
            </a:extLst>
          </p:cNvPr>
          <p:cNvSpPr/>
          <p:nvPr/>
        </p:nvSpPr>
        <p:spPr>
          <a:xfrm>
            <a:off x="10125765" y="2011665"/>
            <a:ext cx="185455" cy="163293"/>
          </a:xfrm>
          <a:prstGeom prst="cloud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9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0118428-327F-264D-8AC4-7076DD8E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248143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D5FAA57F-0F60-EF43-BAB2-DC21C523E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2971010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C8AD2AA1-A2A3-244B-989D-D2005D7A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239363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34D3394-F0DB-274C-8041-5FBF8C8C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737723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638B8328-313B-CE43-95BB-1F2BA6241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3993307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ABC6FE4D-6506-2D46-AA3B-0E4A6D5B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423922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F49558E6-E242-184A-9C02-87B2F57F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4506214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D9D17EB-B89F-844E-83BC-AFB8CC01F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5273608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B1D4F06F-166C-554A-BCA6-55FD9F9FC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7248" y="5534361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DFFDCE9F-53AC-0842-B863-2CBED62EF20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725" y="5015986"/>
            <a:ext cx="289712" cy="233183"/>
          </a:xfrm>
          <a:prstGeom prst="rect">
            <a:avLst/>
          </a:prstGeom>
        </p:spPr>
      </p:pic>
      <p:pic>
        <p:nvPicPr>
          <p:cNvPr id="279" name="図 278">
            <a:extLst>
              <a:ext uri="{FF2B5EF4-FFF2-40B4-BE49-F238E27FC236}">
                <a16:creationId xmlns:a16="http://schemas.microsoft.com/office/drawing/2014/main" id="{E76FA096-7136-944E-A29E-2B7021E79EA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725" y="2711947"/>
            <a:ext cx="289712" cy="233183"/>
          </a:xfrm>
          <a:prstGeom prst="rect">
            <a:avLst/>
          </a:prstGeom>
        </p:spPr>
      </p:pic>
      <p:sp>
        <p:nvSpPr>
          <p:cNvPr id="280" name="角丸四角形 279">
            <a:extLst>
              <a:ext uri="{FF2B5EF4-FFF2-40B4-BE49-F238E27FC236}">
                <a16:creationId xmlns:a16="http://schemas.microsoft.com/office/drawing/2014/main" id="{DB0CF432-F303-774C-92C4-A387B6F24307}"/>
              </a:ext>
            </a:extLst>
          </p:cNvPr>
          <p:cNvSpPr/>
          <p:nvPr/>
        </p:nvSpPr>
        <p:spPr>
          <a:xfrm>
            <a:off x="8349295" y="942679"/>
            <a:ext cx="2575379" cy="923326"/>
          </a:xfrm>
          <a:prstGeom prst="roundRect">
            <a:avLst>
              <a:gd name="adj" fmla="val 8259"/>
            </a:avLst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テキスト ボックス 280">
            <a:extLst>
              <a:ext uri="{FF2B5EF4-FFF2-40B4-BE49-F238E27FC236}">
                <a16:creationId xmlns:a16="http://schemas.microsoft.com/office/drawing/2014/main" id="{049EDE22-E915-564A-8854-6ADA50612E36}"/>
              </a:ext>
            </a:extLst>
          </p:cNvPr>
          <p:cNvSpPr txBox="1"/>
          <p:nvPr/>
        </p:nvSpPr>
        <p:spPr>
          <a:xfrm>
            <a:off x="9045196" y="980899"/>
            <a:ext cx="2668607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service</a:t>
            </a:r>
          </a:p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areas </a:t>
            </a:r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</a:p>
          <a:p>
            <a:r>
              <a:rPr lang="en-US" altLang="ja-JP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Timor-Leste &amp; Cook Islands</a:t>
            </a:r>
          </a:p>
        </p:txBody>
      </p:sp>
      <p:pic>
        <p:nvPicPr>
          <p:cNvPr id="282" name="図 281">
            <a:extLst>
              <a:ext uri="{FF2B5EF4-FFF2-40B4-BE49-F238E27FC236}">
                <a16:creationId xmlns:a16="http://schemas.microsoft.com/office/drawing/2014/main" id="{756D0F7A-89B0-0C48-9388-6FB5582BDAC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66" y="1145570"/>
            <a:ext cx="580946" cy="467591"/>
          </a:xfrm>
          <a:prstGeom prst="rect">
            <a:avLst/>
          </a:prstGeom>
        </p:spPr>
      </p:pic>
      <p:pic>
        <p:nvPicPr>
          <p:cNvPr id="284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009B21EE-8D25-6C42-810F-5E607932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3244" y="4534486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9408E43B-86C0-EC41-A166-398FE53B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896601" y="4764822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34" descr="C:\Users\0051747\Desktop\PNG\Icon_PNG\Icon_101-118_png\103_antenna_b.png">
            <a:extLst>
              <a:ext uri="{FF2B5EF4-FFF2-40B4-BE49-F238E27FC236}">
                <a16:creationId xmlns:a16="http://schemas.microsoft.com/office/drawing/2014/main" id="{EA8A9FB1-3C6B-6349-B46E-76E22D33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500977" y="4793964"/>
            <a:ext cx="184807" cy="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" name="テキスト ボックス 287">
            <a:extLst>
              <a:ext uri="{FF2B5EF4-FFF2-40B4-BE49-F238E27FC236}">
                <a16:creationId xmlns:a16="http://schemas.microsoft.com/office/drawing/2014/main" id="{2FD0C642-882B-5645-960B-5C700C0E32B8}"/>
              </a:ext>
            </a:extLst>
          </p:cNvPr>
          <p:cNvSpPr txBox="1"/>
          <p:nvPr/>
        </p:nvSpPr>
        <p:spPr>
          <a:xfrm>
            <a:off x="4932476" y="946741"/>
            <a:ext cx="31947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HimawariCloud</a:t>
            </a:r>
            <a:endParaRPr lang="en-US" altLang="ja-JP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users and</a:t>
            </a:r>
            <a:endParaRPr lang="en-US" altLang="ja-JP" sz="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NESDIS &amp; EUMETSAT</a:t>
            </a:r>
          </a:p>
        </p:txBody>
      </p:sp>
      <p:sp>
        <p:nvSpPr>
          <p:cNvPr id="143" name="スライド番号プレースホルダー 7">
            <a:extLst>
              <a:ext uri="{FF2B5EF4-FFF2-40B4-BE49-F238E27FC236}">
                <a16:creationId xmlns:a16="http://schemas.microsoft.com/office/drawing/2014/main" id="{E29FC19D-537A-8749-A1D0-5AF85FE4B27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lang="ja-JP" altLang="en-US" sz="1400" kern="120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78C0F6-B226-7446-97DC-F1A77779F941}" type="slidenum">
              <a:rPr lang="en-US" altLang="ja-JP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628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7B0569-6C0C-D849-9588-0687FB09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Contents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A61E30-C712-F34B-A7AE-FC36D7178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18314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Introduction of JMA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 err="1">
                <a:solidFill>
                  <a:schemeClr val="tx1"/>
                </a:solidFill>
              </a:rPr>
              <a:t>Himawari</a:t>
            </a:r>
            <a:r>
              <a:rPr lang="en-US" altLang="ja-JP" sz="3200" dirty="0">
                <a:solidFill>
                  <a:schemeClr val="tx1"/>
                </a:solidFill>
              </a:rPr>
              <a:t> series satellites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3200" dirty="0">
                <a:solidFill>
                  <a:schemeClr val="tx1"/>
                </a:solidFill>
              </a:rPr>
              <a:t>GOES-16 GLM product validation</a:t>
            </a:r>
            <a:endParaRPr kumimoji="1" lang="en-US" altLang="ja-JP" sz="28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E82E2A-B13A-174A-9F3C-FE2C3DD5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880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E057BC-1F33-FC44-85A0-7182A77F7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For academic users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7C3B73-5773-1847-9133-536D11A1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30" y="1112357"/>
            <a:ext cx="11000070" cy="964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800" dirty="0">
                <a:solidFill>
                  <a:schemeClr val="tx1"/>
                </a:solidFill>
              </a:rPr>
              <a:t>Himawari-8/9 data are </a:t>
            </a:r>
            <a:r>
              <a:rPr lang="en-US" altLang="ja-JP" sz="2800" dirty="0">
                <a:solidFill>
                  <a:schemeClr val="tx1"/>
                </a:solidFill>
              </a:rPr>
              <a:t>open to academic &amp; nonprofit users for free</a:t>
            </a:r>
          </a:p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through</a:t>
            </a:r>
            <a:endParaRPr kumimoji="1" lang="en-US" altLang="ja-JP" sz="2800" dirty="0">
              <a:solidFill>
                <a:schemeClr val="tx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024C289-1ADB-1845-AAAA-A10AFDF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58" y="2601005"/>
            <a:ext cx="4734410" cy="35737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8573B58-1D9D-9449-884F-A73B9251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7" y="3216117"/>
            <a:ext cx="4523874" cy="296326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31D235-72A3-B74E-A073-84DF15C7D979}"/>
              </a:ext>
            </a:extLst>
          </p:cNvPr>
          <p:cNvSpPr/>
          <p:nvPr/>
        </p:nvSpPr>
        <p:spPr>
          <a:xfrm>
            <a:off x="2609493" y="6174722"/>
            <a:ext cx="2800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www.diasjp.net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6C0C16-B96A-4845-B19F-61E879461E6E}"/>
              </a:ext>
            </a:extLst>
          </p:cNvPr>
          <p:cNvSpPr/>
          <p:nvPr/>
        </p:nvSpPr>
        <p:spPr>
          <a:xfrm>
            <a:off x="6754530" y="6174722"/>
            <a:ext cx="4314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www.eorc.jaxa.jp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ptree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index.html</a:t>
            </a:r>
            <a:endParaRPr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C5BFAC22-BB23-224F-9105-04BF25D7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20</a:t>
            </a:fld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995F8DB-E23E-744A-B12B-188243B280FE}"/>
              </a:ext>
            </a:extLst>
          </p:cNvPr>
          <p:cNvSpPr/>
          <p:nvPr/>
        </p:nvSpPr>
        <p:spPr>
          <a:xfrm>
            <a:off x="1790824" y="155389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JAXA,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Himawari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Monitor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University of Tokyo, DIAS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NICT, Science Cloud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Chiba University </a:t>
            </a:r>
          </a:p>
        </p:txBody>
      </p:sp>
    </p:spTree>
    <p:extLst>
      <p:ext uri="{BB962C8B-B14F-4D97-AF65-F5344CB8AC3E}">
        <p14:creationId xmlns:p14="http://schemas.microsoft.com/office/powerpoint/2010/main" val="2180614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5FEC22-5703-C84A-B998-73EB48ED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Next </a:t>
            </a:r>
            <a:r>
              <a:rPr kumimoji="1" lang="en-US" altLang="ja-JP" dirty="0" err="1"/>
              <a:t>Himawari</a:t>
            </a:r>
            <a:r>
              <a:rPr kumimoji="1" lang="en-US" altLang="ja-JP" dirty="0"/>
              <a:t> planning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10C93F-DE6D-154F-96B4-EBA98B4F1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896" y="1206826"/>
            <a:ext cx="10708208" cy="1140841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Himawari-8/9</a:t>
            </a:r>
            <a:r>
              <a:rPr lang="en" altLang="ja-JP" sz="2800" dirty="0">
                <a:solidFill>
                  <a:schemeClr val="tx1"/>
                </a:solidFill>
              </a:rPr>
              <a:t> will complete the observation operation in 2029.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JMA has </a:t>
            </a:r>
            <a:r>
              <a:rPr lang="en-US" altLang="ja-JP" sz="2800" dirty="0">
                <a:solidFill>
                  <a:schemeClr val="tx1"/>
                </a:solidFill>
              </a:rPr>
              <a:t>undertaken </a:t>
            </a:r>
            <a:r>
              <a:rPr kumimoji="1" lang="en-US" altLang="ja-JP" sz="2800" dirty="0">
                <a:solidFill>
                  <a:schemeClr val="tx1"/>
                </a:solidFill>
              </a:rPr>
              <a:t>feasibility studies of </a:t>
            </a:r>
            <a:r>
              <a:rPr lang="en-US" altLang="ja-JP" sz="2800" dirty="0">
                <a:solidFill>
                  <a:schemeClr val="tx1"/>
                </a:solidFill>
              </a:rPr>
              <a:t>their follow-on satellites</a:t>
            </a:r>
            <a:r>
              <a:rPr kumimoji="1" lang="en-US" altLang="ja-JP" sz="2800" dirty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E499983-89AA-EF47-9C2F-CE1E5CB70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474185"/>
              </p:ext>
            </p:extLst>
          </p:nvPr>
        </p:nvGraphicFramePr>
        <p:xfrm>
          <a:off x="574558" y="3045046"/>
          <a:ext cx="10841506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754">
                  <a:extLst>
                    <a:ext uri="{9D8B030D-6E8A-4147-A177-3AD203B41FA5}">
                      <a16:colId xmlns:a16="http://schemas.microsoft.com/office/drawing/2014/main" val="2310338179"/>
                    </a:ext>
                  </a:extLst>
                </a:gridCol>
                <a:gridCol w="2057099">
                  <a:extLst>
                    <a:ext uri="{9D8B030D-6E8A-4147-A177-3AD203B41FA5}">
                      <a16:colId xmlns:a16="http://schemas.microsoft.com/office/drawing/2014/main" val="3426299551"/>
                    </a:ext>
                  </a:extLst>
                </a:gridCol>
                <a:gridCol w="2463027">
                  <a:extLst>
                    <a:ext uri="{9D8B030D-6E8A-4147-A177-3AD203B41FA5}">
                      <a16:colId xmlns:a16="http://schemas.microsoft.com/office/drawing/2014/main" val="1688371518"/>
                    </a:ext>
                  </a:extLst>
                </a:gridCol>
                <a:gridCol w="1612787">
                  <a:extLst>
                    <a:ext uri="{9D8B030D-6E8A-4147-A177-3AD203B41FA5}">
                      <a16:colId xmlns:a16="http://schemas.microsoft.com/office/drawing/2014/main" val="1430382690"/>
                    </a:ext>
                  </a:extLst>
                </a:gridCol>
                <a:gridCol w="1690839">
                  <a:extLst>
                    <a:ext uri="{9D8B030D-6E8A-4147-A177-3AD203B41FA5}">
                      <a16:colId xmlns:a16="http://schemas.microsoft.com/office/drawing/2014/main" val="39574531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693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Multi-spectral VIS/IR imagery</a:t>
                      </a:r>
                    </a:p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rapid repeat cycles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GOES-R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ABI</a:t>
                      </a:r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I series [2021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FY-4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GK-2A/AMI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5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 hyperspectral sounders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S series [2023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FY-4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529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 mappers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GOES-R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</a:t>
                      </a:r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I series [2021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FY-4 series/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360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" altLang="ja-JP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UV/VIS/NIR sounders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 [2022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en-US" altLang="ja-JP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MTG S series [2023</a:t>
                      </a:r>
                      <a:r>
                        <a:rPr kumimoji="1" lang="en-US" altLang="ja-JP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algn="l"/>
                      <a:r>
                        <a:rPr kumimoji="1" lang="en-US" altLang="ja-JP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UVN (Sentinel-4)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GK-2B [≥2020</a:t>
                      </a:r>
                      <a:r>
                        <a:rPr kumimoji="1" lang="en-US" altLang="ja-JP" sz="1600" b="0" baseline="300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]/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baseline="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328257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37EFA0-01AB-1148-9D5B-873DD6FAF87D}"/>
              </a:ext>
            </a:extLst>
          </p:cNvPr>
          <p:cNvSpPr txBox="1"/>
          <p:nvPr/>
        </p:nvSpPr>
        <p:spPr>
          <a:xfrm>
            <a:off x="3260382" y="5861605"/>
            <a:ext cx="3446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[] 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indicate planned launch year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based on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2535FC-603C-BA46-A45D-575285E73196}"/>
              </a:ext>
            </a:extLst>
          </p:cNvPr>
          <p:cNvSpPr/>
          <p:nvPr/>
        </p:nvSpPr>
        <p:spPr>
          <a:xfrm>
            <a:off x="4343633" y="2644936"/>
            <a:ext cx="6431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 (to be) implemented by satellite operators</a:t>
            </a:r>
            <a:endParaRPr lang="ja-JP" alt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B6A919-5D5E-3042-84F1-B35623044663}"/>
              </a:ext>
            </a:extLst>
          </p:cNvPr>
          <p:cNvSpPr/>
          <p:nvPr/>
        </p:nvSpPr>
        <p:spPr>
          <a:xfrm>
            <a:off x="449180" y="2814256"/>
            <a:ext cx="3141566" cy="61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for WIGOS 2040</a:t>
            </a:r>
          </a:p>
          <a:p>
            <a:pPr algn="ctr"/>
            <a:r>
              <a:rPr lang="en-US" altLang="ja-JP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(Geostationary core instruments)</a:t>
            </a:r>
            <a:endParaRPr kumimoji="1" lang="ja-JP" altLang="en-US" sz="1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30FDC9A-3CF4-9441-8D5F-294F3E1F0C19}"/>
              </a:ext>
            </a:extLst>
          </p:cNvPr>
          <p:cNvSpPr/>
          <p:nvPr/>
        </p:nvSpPr>
        <p:spPr>
          <a:xfrm>
            <a:off x="6695076" y="5890954"/>
            <a:ext cx="3796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NASA’s press release on July 22, 2019 </a:t>
            </a:r>
          </a:p>
          <a:p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EUMETSAT’s website (as of July 2019)</a:t>
            </a:r>
          </a:p>
          <a:p>
            <a:r>
              <a:rPr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WMO’s OSCAR/Space (as of July 2019)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E0B5A20-5C44-BA47-830F-311136DA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4536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4EF9D3-9666-BB4E-BE08-73429110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3. GOES-16 GLM product validation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50354D-ED7E-304D-9CAF-21830A82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057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3C7C60-4908-A144-BF12-981E950F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Geostationary Lightning Mapper (GLM)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D901CF-667D-C846-9846-99891A504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99" y="1175543"/>
            <a:ext cx="11343978" cy="2080063"/>
          </a:xfrm>
        </p:spPr>
        <p:txBody>
          <a:bodyPr>
            <a:normAutofit/>
          </a:bodyPr>
          <a:lstStyle/>
          <a:p>
            <a:r>
              <a:rPr lang="en" altLang="ja-JP" sz="2800" dirty="0">
                <a:solidFill>
                  <a:schemeClr val="tx1"/>
                </a:solidFill>
              </a:rPr>
              <a:t>Optical lightning sensor aboard GOES-R Serie satellites</a:t>
            </a:r>
          </a:p>
          <a:p>
            <a:r>
              <a:rPr lang="en" altLang="ja-JP" sz="2800" dirty="0">
                <a:solidFill>
                  <a:schemeClr val="tx1"/>
                </a:solidFill>
              </a:rPr>
              <a:t>Continuous &amp; hemispherical coverage (up to 52 </a:t>
            </a:r>
            <a:r>
              <a:rPr lang="en" altLang="ja-JP" sz="2800" dirty="0" err="1">
                <a:solidFill>
                  <a:schemeClr val="tx1"/>
                </a:solidFill>
              </a:rPr>
              <a:t>deg</a:t>
            </a:r>
            <a:r>
              <a:rPr lang="en" altLang="ja-JP" sz="2800" dirty="0">
                <a:solidFill>
                  <a:schemeClr val="tx1"/>
                </a:solidFill>
              </a:rPr>
              <a:t> N/S)</a:t>
            </a:r>
          </a:p>
          <a:p>
            <a:r>
              <a:rPr lang="en" altLang="ja-JP" sz="2800" dirty="0">
                <a:solidFill>
                  <a:schemeClr val="tx1"/>
                </a:solidFill>
              </a:rPr>
              <a:t>Detection of both intra-cloud (IC) and cloud-to-ground (CG) lightning</a:t>
            </a:r>
          </a:p>
          <a:p>
            <a:pPr lvl="1"/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No discrimination between IC &amp; CG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03F4E8-EEE3-A94B-B041-636BA6B37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25" y="2846016"/>
            <a:ext cx="4957853" cy="33309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57E228-0355-4542-99CB-1996C942EFC1}"/>
              </a:ext>
            </a:extLst>
          </p:cNvPr>
          <p:cNvSpPr txBox="1"/>
          <p:nvPr/>
        </p:nvSpPr>
        <p:spPr>
          <a:xfrm>
            <a:off x="7780943" y="6179429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Image: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GOES-R Series Data Book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EBD10FEC-BC25-E148-A0A6-9D1C3C2D8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784826"/>
              </p:ext>
            </p:extLst>
          </p:nvPr>
        </p:nvGraphicFramePr>
        <p:xfrm>
          <a:off x="1088855" y="3500420"/>
          <a:ext cx="5193633" cy="2405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222">
                  <a:extLst>
                    <a:ext uri="{9D8B030D-6E8A-4147-A177-3AD203B41FA5}">
                      <a16:colId xmlns:a16="http://schemas.microsoft.com/office/drawing/2014/main" val="3441999605"/>
                    </a:ext>
                  </a:extLst>
                </a:gridCol>
                <a:gridCol w="2823411">
                  <a:extLst>
                    <a:ext uri="{9D8B030D-6E8A-4147-A177-3AD203B41FA5}">
                      <a16:colId xmlns:a16="http://schemas.microsoft.com/office/drawing/2014/main" val="3625151150"/>
                    </a:ext>
                  </a:extLst>
                </a:gridCol>
              </a:tblGrid>
              <a:tr h="50271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 sensor design parameters</a:t>
                      </a:r>
                      <a:endParaRPr kumimoji="1" lang="ja-JP" alt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182575"/>
                  </a:ext>
                </a:extLst>
              </a:tr>
              <a:tr h="331475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CCD pixels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1372 x 1300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87966"/>
                  </a:ext>
                </a:extLst>
              </a:tr>
              <a:tr h="40260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 rate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kumimoji="1" lang="en-US" altLang="ja-JP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322800"/>
                  </a:ext>
                </a:extLst>
              </a:tr>
              <a:tr h="580162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sample distance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km (Nadir)</a:t>
                      </a:r>
                    </a:p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km (FOV edge)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46429"/>
                  </a:ext>
                </a:extLst>
              </a:tr>
              <a:tr h="40260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" altLang="ja-JP" sz="20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777.4 nm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397560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F58CC5-27AE-6345-8A5F-AE862B4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4918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12AD1C-5DC0-F544-BCCF-CDAF8E7E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Level 2 product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245BF-0C34-4148-81D1-2A8B06D4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63" y="1164307"/>
            <a:ext cx="6192865" cy="2400303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</a:rPr>
              <a:t>Event: </a:t>
            </a:r>
            <a:r>
              <a:rPr lang="en-US" altLang="ja-JP" sz="2400" dirty="0">
                <a:solidFill>
                  <a:schemeClr val="tx1"/>
                </a:solidFill>
              </a:rPr>
              <a:t>Pixel-level detection exceeding the threshold in one frame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Group: </a:t>
            </a:r>
            <a:r>
              <a:rPr lang="en-US" altLang="ja-JP" sz="2400" dirty="0">
                <a:solidFill>
                  <a:schemeClr val="tx1"/>
                </a:solidFill>
              </a:rPr>
              <a:t>1 or more events in adjacent pixels in one frame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Flash: </a:t>
            </a:r>
            <a:r>
              <a:rPr lang="en-US" altLang="ja-JP" sz="2400" dirty="0">
                <a:solidFill>
                  <a:schemeClr val="tx1"/>
                </a:solidFill>
              </a:rPr>
              <a:t>1 or more groups separated by less than 330 </a:t>
            </a:r>
            <a:r>
              <a:rPr lang="en-US" altLang="ja-JP" sz="2400" dirty="0" err="1">
                <a:solidFill>
                  <a:schemeClr val="tx1"/>
                </a:solidFill>
              </a:rPr>
              <a:t>ms</a:t>
            </a:r>
            <a:r>
              <a:rPr lang="en-US" altLang="ja-JP" sz="2400" dirty="0">
                <a:solidFill>
                  <a:schemeClr val="tx1"/>
                </a:solidFill>
              </a:rPr>
              <a:t> and 16.5 km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C168DBB-F252-FC4F-8205-C5C7FB9A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427" y="1213576"/>
            <a:ext cx="4504841" cy="394407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2E0732-2DED-0A4E-AA13-48AD342354E1}"/>
              </a:ext>
            </a:extLst>
          </p:cNvPr>
          <p:cNvSpPr txBox="1"/>
          <p:nvPr/>
        </p:nvSpPr>
        <p:spPr>
          <a:xfrm>
            <a:off x="6724515" y="5393719"/>
            <a:ext cx="5580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Image: GLM Definitions and Detection Method Quick Guide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E9B0BC1E-140B-174F-915C-79AB5D2C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012290"/>
              </p:ext>
            </p:extLst>
          </p:nvPr>
        </p:nvGraphicFramePr>
        <p:xfrm>
          <a:off x="954226" y="3739271"/>
          <a:ext cx="5314138" cy="2424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909">
                  <a:extLst>
                    <a:ext uri="{9D8B030D-6E8A-4147-A177-3AD203B41FA5}">
                      <a16:colId xmlns:a16="http://schemas.microsoft.com/office/drawing/2014/main" val="2955229051"/>
                    </a:ext>
                  </a:extLst>
                </a:gridCol>
                <a:gridCol w="1795549">
                  <a:extLst>
                    <a:ext uri="{9D8B030D-6E8A-4147-A177-3AD203B41FA5}">
                      <a16:colId xmlns:a16="http://schemas.microsoft.com/office/drawing/2014/main" val="3441999605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625151150"/>
                    </a:ext>
                  </a:extLst>
                </a:gridCol>
              </a:tblGrid>
              <a:tr h="443570"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GLM Level 2 product maturity</a:t>
                      </a:r>
                      <a:endParaRPr kumimoji="1" lang="ja-JP" altLang="en-US" sz="20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4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182575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kumimoji="1" lang="ja-JP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GOES-16</a:t>
                      </a:r>
                      <a:endParaRPr kumimoji="1" lang="ja-JP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GOES-17</a:t>
                      </a:r>
                      <a:endParaRPr kumimoji="1" lang="ja-JP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87966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Launch</a:t>
                      </a:r>
                      <a:endParaRPr kumimoji="1" lang="ja-JP" altLang="en-US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 19, 2016</a:t>
                      </a:r>
                      <a:endParaRPr kumimoji="1" lang="ja-JP" altLang="en-US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2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 1, 2018</a:t>
                      </a:r>
                      <a:endParaRPr kumimoji="1" lang="ja-JP" altLang="en-US" sz="200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759589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Beta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9, 2017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3,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546429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Provisional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 19,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 20,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397560"/>
                  </a:ext>
                </a:extLst>
              </a:tr>
              <a:tr h="373286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 1, 2018</a:t>
                      </a:r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860495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7AC0D1-7CD2-A246-8CD7-BF9218D6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0894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70F781-9660-3E41-BFE4-7AAA8C23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  Earth Networks Total Lightning Network (ENTLN)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2D3D1A-FFBF-DE46-AC8B-50345E2E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CC56892-C317-1448-9D40-144C1537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00" y="1014950"/>
            <a:ext cx="11713600" cy="1524252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detect both IC &amp; CG lightning with wideband (1Hz to 12MHz) sensors.</a:t>
            </a:r>
          </a:p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detection efficiency in areas with high sensor density (e.g. CONUS).</a:t>
            </a:r>
          </a:p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Incorporates </a:t>
            </a:r>
            <a:r>
              <a:rPr lang="en-US" altLang="ja-JP" sz="2400" dirty="0">
                <a:solidFill>
                  <a:schemeClr val="tx1"/>
                </a:solidFill>
              </a:rPr>
              <a:t>WWLLN (a </a:t>
            </a:r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VLF-band sensor network) detections.</a:t>
            </a:r>
            <a:endParaRPr lang="en-US" altLang="ja-JP" sz="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CFACAC6-4A37-DD43-921C-B54ADAA54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00" y="2539201"/>
            <a:ext cx="4826691" cy="390035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9C3C468-235A-8D43-9B79-1291EA06F335}"/>
              </a:ext>
            </a:extLst>
          </p:cNvPr>
          <p:cNvSpPr/>
          <p:nvPr/>
        </p:nvSpPr>
        <p:spPr>
          <a:xfrm>
            <a:off x="4708440" y="6488668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dirty="0">
                <a:latin typeface="Arial" panose="020B0604020202020204" pitchFamily="34" charset="0"/>
                <a:cs typeface="Arial" panose="020B0604020202020204" pitchFamily="34" charset="0"/>
              </a:rPr>
              <a:t>Liu and Heckman (2012) </a:t>
            </a:r>
          </a:p>
        </p:txBody>
      </p:sp>
    </p:spTree>
    <p:extLst>
      <p:ext uri="{BB962C8B-B14F-4D97-AF65-F5344CB8AC3E}">
        <p14:creationId xmlns:p14="http://schemas.microsoft.com/office/powerpoint/2010/main" val="3102525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C0DEEC-7A4E-C447-9B14-7BDD0099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validation using ENTLN 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FA03F18-B837-F040-AA5B-EF30BA0211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1630" y="995900"/>
                <a:ext cx="10985604" cy="429734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sz="2800" dirty="0">
                    <a:solidFill>
                      <a:schemeClr val="tx1"/>
                    </a:solidFill>
                  </a:rPr>
                  <a:t>Three methods</a:t>
                </a:r>
                <a:endParaRPr lang="en-US" altLang="ja-JP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Font typeface="+mj-lt"/>
                  <a:buAutoNum type="alphaUcParenR"/>
                </a:pPr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Flash density map comparison</a:t>
                </a:r>
              </a:p>
              <a:p>
                <a:pPr marL="914400" lvl="1" indent="-457200">
                  <a:buFont typeface="+mj-lt"/>
                  <a:buAutoNum type="alphaUcParenR"/>
                </a:pPr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Flash detection efficiency analysis</a:t>
                </a:r>
              </a:p>
              <a:p>
                <a:pPr marL="914400" lvl="1" indent="-457200">
                  <a:buFont typeface="+mj-lt"/>
                  <a:buAutoNum type="alphaUcParenR"/>
                </a:pPr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Group timing &amp; geolocation validation</a:t>
                </a:r>
              </a:p>
              <a:p>
                <a:pPr marL="457200" lvl="1" indent="0">
                  <a:buNone/>
                </a:pPr>
                <a:endParaRPr lang="en-US" altLang="ja-JP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ja-JP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period &amp; quality check</a:t>
                </a:r>
              </a:p>
              <a:p>
                <a:pPr lvl="1"/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 2018 to May 2019</a:t>
                </a:r>
              </a:p>
              <a:p>
                <a:pPr lvl="1"/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/>
                    <a:ea typeface="ＭＳ Ｐゴシック" panose="020B0600070205080204" pitchFamily="34" charset="-128"/>
                  </a:rPr>
                  <a:t>Degraded GLM data (quality flag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latin typeface="Arial" panose="020B0604020202020204"/>
                    <a:ea typeface="ＭＳ Ｐゴシック" panose="020B0600070205080204" pitchFamily="34" charset="-128"/>
                  </a:rPr>
                  <a:t>0) removed</a:t>
                </a:r>
                <a:endParaRPr lang="en-US" altLang="ja-JP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" altLang="ja-JP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QC for ENTLN data</a:t>
                </a:r>
              </a:p>
              <a:p>
                <a:pPr marL="457200" lvl="1" indent="0">
                  <a:buNone/>
                </a:pPr>
                <a:endParaRPr lang="en" altLang="ja-JP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FA03F18-B837-F040-AA5B-EF30BA0211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1630" y="995900"/>
                <a:ext cx="10985604" cy="4297348"/>
              </a:xfrm>
              <a:blipFill>
                <a:blip r:embed="rId3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8AE2083-8F6F-5D47-9E85-267158E5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78C0F6-B226-7446-97DC-F1A77779F941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1C89386-2713-0549-AD18-B77459CEE503}"/>
              </a:ext>
            </a:extLst>
          </p:cNvPr>
          <p:cNvSpPr txBox="1"/>
          <p:nvPr/>
        </p:nvSpPr>
        <p:spPr>
          <a:xfrm>
            <a:off x="1039090" y="5133109"/>
            <a:ext cx="984999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Acknowledgement:</a:t>
            </a:r>
            <a:endParaRPr kumimoji="1" lang="en-US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ENTLN data used in this study were provided by Earth Networks, Inc.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901A16-668C-4E4A-9C32-0B8AE0CE3B62}"/>
              </a:ext>
            </a:extLst>
          </p:cNvPr>
          <p:cNvSpPr txBox="1"/>
          <p:nvPr/>
        </p:nvSpPr>
        <p:spPr>
          <a:xfrm>
            <a:off x="1877786" y="8392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094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3151DAB-2EB1-8047-B432-FD442522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44" y="1144761"/>
            <a:ext cx="5067300" cy="40271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D9F090-C0F5-FB46-8E77-A67F95C96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93" y="1144761"/>
            <a:ext cx="5067300" cy="40271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C6D4FDA-72C0-704D-BAC8-278C8911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 A) Flash d</a:t>
            </a:r>
            <a:r>
              <a:rPr lang="en-US" altLang="ja-JP" dirty="0"/>
              <a:t>ensity map comparison</a:t>
            </a:r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20C0B4F-64B5-0647-B192-A79F6E1E462A}"/>
              </a:ext>
            </a:extLst>
          </p:cNvPr>
          <p:cNvSpPr/>
          <p:nvPr/>
        </p:nvSpPr>
        <p:spPr>
          <a:xfrm>
            <a:off x="2558853" y="930729"/>
            <a:ext cx="11208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GLM flash</a:t>
            </a:r>
            <a:endParaRPr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1259D985-8844-9540-A925-79FD7B522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860" y="5294504"/>
            <a:ext cx="7855907" cy="970387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GLM flashes show linear peaks. 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ENTLN flashes are more sparse over the oceans.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E47F1DB-1BCE-5841-BED1-896F3F71B47A}"/>
              </a:ext>
            </a:extLst>
          </p:cNvPr>
          <p:cNvSpPr/>
          <p:nvPr/>
        </p:nvSpPr>
        <p:spPr>
          <a:xfrm>
            <a:off x="8161285" y="930729"/>
            <a:ext cx="134524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ENTLN flash</a:t>
            </a:r>
            <a:endParaRPr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0BFF1E7-F8FC-394F-A206-DC0F4FA1F710}"/>
              </a:ext>
            </a:extLst>
          </p:cNvPr>
          <p:cNvSpPr/>
          <p:nvPr/>
        </p:nvSpPr>
        <p:spPr>
          <a:xfrm>
            <a:off x="5700799" y="946006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1C3803-7487-0348-B1CD-E3E5D0503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6973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15CB187-A654-474F-8CA4-172DFB97152E}"/>
              </a:ext>
            </a:extLst>
          </p:cNvPr>
          <p:cNvSpPr txBox="1">
            <a:spLocks/>
          </p:cNvSpPr>
          <p:nvPr/>
        </p:nvSpPr>
        <p:spPr>
          <a:xfrm>
            <a:off x="6462120" y="1632295"/>
            <a:ext cx="5490401" cy="5102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Linear artifacts (10-16</a:t>
            </a:r>
            <a:r>
              <a:rPr lang="ja-JP" altLang="en-US" sz="2400"/>
              <a:t> </a:t>
            </a:r>
            <a:r>
              <a:rPr lang="en-US" altLang="ja-JP" sz="2400" dirty="0"/>
              <a:t>LT)</a:t>
            </a:r>
          </a:p>
          <a:p>
            <a:r>
              <a:rPr lang="en-US" altLang="ja-JP" sz="2400" dirty="0"/>
              <a:t>Solar intrusions (23-00 LT)</a:t>
            </a:r>
          </a:p>
          <a:p>
            <a:r>
              <a:rPr lang="en-US" altLang="ja-JP" sz="2400" dirty="0"/>
              <a:t>Day-time false detections (04-21 LT) (including solar glints)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solidFill>
                  <a:schemeClr val="accent2"/>
                </a:solidFill>
              </a:rPr>
              <a:t>Recent updates of ground processing mitigate GLM false detections.</a:t>
            </a:r>
          </a:p>
          <a:p>
            <a:r>
              <a:rPr lang="en-US" altLang="ja-JP" sz="2400" dirty="0"/>
              <a:t>A 2nd-level threshold algorithm was tuned to reduce the linear artifacts.</a:t>
            </a:r>
          </a:p>
          <a:p>
            <a:r>
              <a:rPr lang="en-US" altLang="ja-JP" sz="2400" dirty="0"/>
              <a:t>A blooming filter activated on July 25 reduces solar glints.</a:t>
            </a:r>
          </a:p>
          <a:p>
            <a:endParaRPr lang="en-US" altLang="ja-JP" sz="240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62BDD00-5C41-FD48-B508-2610ADF9A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lang="en-US" altLang="ja-JP" dirty="0"/>
              <a:t> GLM false detections</a:t>
            </a:r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DBEF92-13B5-0C4C-A22A-972804D2CC69}"/>
              </a:ext>
            </a:extLst>
          </p:cNvPr>
          <p:cNvSpPr/>
          <p:nvPr/>
        </p:nvSpPr>
        <p:spPr>
          <a:xfrm>
            <a:off x="2653575" y="6171684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207B175-F387-8C43-B830-66C6BB5F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BBF3AF-6FFB-4C48-9B71-DAB7F139A4B5}"/>
              </a:ext>
            </a:extLst>
          </p:cNvPr>
          <p:cNvSpPr/>
          <p:nvPr/>
        </p:nvSpPr>
        <p:spPr>
          <a:xfrm>
            <a:off x="2043300" y="1050122"/>
            <a:ext cx="7648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flash density hourly variation in local time at nadir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572410C-BE04-1340-830A-40E423108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16" y="1613248"/>
            <a:ext cx="5632704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1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798D89-C22F-F341-8DE3-6726C35D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B) Flash detection efficiency analysis</a:t>
            </a:r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E068100-5DC7-CC42-9DD3-4E94C70AD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869" y="1085758"/>
            <a:ext cx="10121931" cy="2787940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Flash detection efficiency (DE) is the ability to detect flashes.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GLM DE relative to E</a:t>
            </a:r>
            <a:r>
              <a:rPr kumimoji="1" lang="en-US" altLang="ja-JP" sz="2400" dirty="0">
                <a:solidFill>
                  <a:schemeClr val="tx1"/>
                </a:solidFill>
              </a:rPr>
              <a:t>NTLN (DE</a:t>
            </a:r>
            <a:r>
              <a:rPr lang="en-US" altLang="ja-JP" sz="2400" baseline="-25000" dirty="0">
                <a:solidFill>
                  <a:schemeClr val="tx1"/>
                </a:solidFill>
              </a:rPr>
              <a:t>G</a:t>
            </a:r>
            <a:r>
              <a:rPr kumimoji="1" lang="en-US" altLang="ja-JP" sz="2400" dirty="0">
                <a:solidFill>
                  <a:schemeClr val="tx1"/>
                </a:solidFill>
              </a:rPr>
              <a:t>) was derived:</a:t>
            </a: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Detection criteria: flash separation less than </a:t>
            </a:r>
            <a:r>
              <a:rPr lang="en-US" altLang="ja-JP" sz="2400" dirty="0">
                <a:solidFill>
                  <a:srgbClr val="00B050"/>
                </a:solidFill>
              </a:rPr>
              <a:t>25 km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chemeClr val="accent2"/>
                </a:solidFill>
              </a:rPr>
              <a:t>0.1 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1826D721-459B-0E4D-8A2D-CDD7E8034686}"/>
                  </a:ext>
                </a:extLst>
              </p:cNvPr>
              <p:cNvSpPr/>
              <p:nvPr/>
            </p:nvSpPr>
            <p:spPr>
              <a:xfrm>
                <a:off x="1641908" y="2201192"/>
                <a:ext cx="8007275" cy="794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</m:t>
                      </m:r>
                      <m:r>
                        <m:rPr>
                          <m:sty m:val="p"/>
                        </m:rPr>
                        <a:rPr lang="en-US" altLang="ja-JP" sz="24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ja-JP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ENTLN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flashes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detected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by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GLM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#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of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ENTLN</m:t>
                          </m:r>
                          <m: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flashes</m:t>
                          </m:r>
                        </m:den>
                      </m:f>
                    </m:oMath>
                  </m:oMathPara>
                </a14:m>
                <a:endParaRPr lang="ja-JP" altLang="en-US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1826D721-459B-0E4D-8A2D-CDD7E80346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908" y="2201192"/>
                <a:ext cx="8007275" cy="794513"/>
              </a:xfrm>
              <a:prstGeom prst="rect">
                <a:avLst/>
              </a:prstGeom>
              <a:blipFill>
                <a:blip r:embed="rId3"/>
                <a:stretch>
                  <a:fillRect b="-203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2B18EE8-CE92-6E46-99D3-A31D13FC7DE3}"/>
              </a:ext>
            </a:extLst>
          </p:cNvPr>
          <p:cNvSpPr/>
          <p:nvPr/>
        </p:nvSpPr>
        <p:spPr>
          <a:xfrm>
            <a:off x="5295666" y="4338270"/>
            <a:ext cx="70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F509AD-C575-5942-8BFD-E776A46B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29</a:t>
            </a:fld>
            <a:endParaRPr lang="ja-JP" altLang="en-US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F2EEA54-9AEC-3748-91F5-0F903E25583B}"/>
              </a:ext>
            </a:extLst>
          </p:cNvPr>
          <p:cNvCxnSpPr>
            <a:cxnSpLocks/>
          </p:cNvCxnSpPr>
          <p:nvPr/>
        </p:nvCxnSpPr>
        <p:spPr>
          <a:xfrm>
            <a:off x="6371118" y="5522294"/>
            <a:ext cx="709178" cy="1000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57419D20-BBB6-014C-B229-3028365788EF}"/>
              </a:ext>
            </a:extLst>
          </p:cNvPr>
          <p:cNvCxnSpPr>
            <a:cxnSpLocks/>
          </p:cNvCxnSpPr>
          <p:nvPr/>
        </p:nvCxnSpPr>
        <p:spPr>
          <a:xfrm>
            <a:off x="6222855" y="5635184"/>
            <a:ext cx="30407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47A7BE4-89A1-CD42-90C9-8ED1BD93A8D6}"/>
              </a:ext>
            </a:extLst>
          </p:cNvPr>
          <p:cNvSpPr/>
          <p:nvPr/>
        </p:nvSpPr>
        <p:spPr>
          <a:xfrm>
            <a:off x="9304666" y="5438694"/>
            <a:ext cx="689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ja-JP" altLang="en-US"/>
          </a:p>
        </p:txBody>
      </p:sp>
      <p:sp>
        <p:nvSpPr>
          <p:cNvPr id="38" name="稲妻 37">
            <a:extLst>
              <a:ext uri="{FF2B5EF4-FFF2-40B4-BE49-F238E27FC236}">
                <a16:creationId xmlns:a16="http://schemas.microsoft.com/office/drawing/2014/main" id="{2862F555-A9C8-994A-81B2-6FDD50A3E51B}"/>
              </a:ext>
            </a:extLst>
          </p:cNvPr>
          <p:cNvSpPr/>
          <p:nvPr/>
        </p:nvSpPr>
        <p:spPr>
          <a:xfrm>
            <a:off x="6451021" y="5082666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01C5683-C129-564D-918B-3AB88B538345}"/>
              </a:ext>
            </a:extLst>
          </p:cNvPr>
          <p:cNvCxnSpPr>
            <a:cxnSpLocks/>
          </p:cNvCxnSpPr>
          <p:nvPr/>
        </p:nvCxnSpPr>
        <p:spPr>
          <a:xfrm>
            <a:off x="8015986" y="5532296"/>
            <a:ext cx="746059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稲妻 39">
            <a:extLst>
              <a:ext uri="{FF2B5EF4-FFF2-40B4-BE49-F238E27FC236}">
                <a16:creationId xmlns:a16="http://schemas.microsoft.com/office/drawing/2014/main" id="{6293C74D-1FF1-0D4C-8EE6-0A787ADFE1A1}"/>
              </a:ext>
            </a:extLst>
          </p:cNvPr>
          <p:cNvSpPr/>
          <p:nvPr/>
        </p:nvSpPr>
        <p:spPr>
          <a:xfrm>
            <a:off x="8146670" y="5098970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61B8BDC-947D-1F4A-8ACA-91E6E8A82AEF}"/>
              </a:ext>
            </a:extLst>
          </p:cNvPr>
          <p:cNvSpPr/>
          <p:nvPr/>
        </p:nvSpPr>
        <p:spPr>
          <a:xfrm>
            <a:off x="7916534" y="470413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ENTLN</a:t>
            </a:r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896772FB-8FC4-E34D-BC4A-E6C15FA938B3}"/>
              </a:ext>
            </a:extLst>
          </p:cNvPr>
          <p:cNvSpPr/>
          <p:nvPr/>
        </p:nvSpPr>
        <p:spPr>
          <a:xfrm>
            <a:off x="6222855" y="4696206"/>
            <a:ext cx="70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</a:t>
            </a:r>
            <a:endParaRPr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A3CCAFBB-F6FE-6949-A61E-3180CF220DCE}"/>
              </a:ext>
            </a:extLst>
          </p:cNvPr>
          <p:cNvCxnSpPr>
            <a:cxnSpLocks/>
          </p:cNvCxnSpPr>
          <p:nvPr/>
        </p:nvCxnSpPr>
        <p:spPr>
          <a:xfrm>
            <a:off x="7053561" y="5534014"/>
            <a:ext cx="1035036" cy="0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稲妻 46">
            <a:extLst>
              <a:ext uri="{FF2B5EF4-FFF2-40B4-BE49-F238E27FC236}">
                <a16:creationId xmlns:a16="http://schemas.microsoft.com/office/drawing/2014/main" id="{B7AA6516-9665-2447-9FB9-5ED3F772FBB6}"/>
              </a:ext>
            </a:extLst>
          </p:cNvPr>
          <p:cNvSpPr/>
          <p:nvPr/>
        </p:nvSpPr>
        <p:spPr>
          <a:xfrm>
            <a:off x="3378430" y="5117984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稲妻 47">
            <a:extLst>
              <a:ext uri="{FF2B5EF4-FFF2-40B4-BE49-F238E27FC236}">
                <a16:creationId xmlns:a16="http://schemas.microsoft.com/office/drawing/2014/main" id="{159472FC-A50F-8D4B-A1A4-7147DFC397D7}"/>
              </a:ext>
            </a:extLst>
          </p:cNvPr>
          <p:cNvSpPr/>
          <p:nvPr/>
        </p:nvSpPr>
        <p:spPr>
          <a:xfrm>
            <a:off x="4055872" y="4650933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80EEBC75-C668-2D4E-B7A6-5E758D2031E9}"/>
              </a:ext>
            </a:extLst>
          </p:cNvPr>
          <p:cNvCxnSpPr>
            <a:cxnSpLocks/>
          </p:cNvCxnSpPr>
          <p:nvPr/>
        </p:nvCxnSpPr>
        <p:spPr>
          <a:xfrm flipV="1">
            <a:off x="3617102" y="4864402"/>
            <a:ext cx="710026" cy="456078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D3A9C46C-CDFC-314B-AFF1-B40861814B1A}"/>
              </a:ext>
            </a:extLst>
          </p:cNvPr>
          <p:cNvSpPr/>
          <p:nvPr/>
        </p:nvSpPr>
        <p:spPr>
          <a:xfrm>
            <a:off x="3169223" y="4826245"/>
            <a:ext cx="70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</a:t>
            </a:r>
            <a:endParaRPr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11612822-974D-084F-8D66-97D0E4EBC3D4}"/>
              </a:ext>
            </a:extLst>
          </p:cNvPr>
          <p:cNvSpPr/>
          <p:nvPr/>
        </p:nvSpPr>
        <p:spPr>
          <a:xfrm>
            <a:off x="4055722" y="4336983"/>
            <a:ext cx="962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ENTLN</a:t>
            </a:r>
            <a:endParaRPr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B337EA78-8C75-2941-B917-74728FBAACBD}"/>
              </a:ext>
            </a:extLst>
          </p:cNvPr>
          <p:cNvSpPr/>
          <p:nvPr/>
        </p:nvSpPr>
        <p:spPr>
          <a:xfrm>
            <a:off x="2776726" y="4498611"/>
            <a:ext cx="1684421" cy="16169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980E211-EAA6-9947-A6A4-4DF639FF7454}"/>
              </a:ext>
            </a:extLst>
          </p:cNvPr>
          <p:cNvSpPr/>
          <p:nvPr/>
        </p:nvSpPr>
        <p:spPr>
          <a:xfrm>
            <a:off x="3869788" y="5107014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25 km </a:t>
            </a:r>
            <a:endParaRPr lang="ja-JP" altLang="en-US" sz="2000">
              <a:solidFill>
                <a:srgbClr val="00B050"/>
              </a:solidFill>
            </a:endParaRP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E672761-8ED3-2841-AFDA-19ABDF250DDE}"/>
              </a:ext>
            </a:extLst>
          </p:cNvPr>
          <p:cNvCxnSpPr>
            <a:cxnSpLocks/>
          </p:cNvCxnSpPr>
          <p:nvPr/>
        </p:nvCxnSpPr>
        <p:spPr>
          <a:xfrm>
            <a:off x="5631501" y="4717866"/>
            <a:ext cx="809" cy="152567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7EBC2FB6-1E5D-F24E-B7F0-560AE2F896B6}"/>
              </a:ext>
            </a:extLst>
          </p:cNvPr>
          <p:cNvSpPr/>
          <p:nvPr/>
        </p:nvSpPr>
        <p:spPr>
          <a:xfrm>
            <a:off x="2437960" y="3922627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separation</a:t>
            </a:r>
            <a:endParaRPr lang="ja-JP" altLang="en-US" b="1">
              <a:solidFill>
                <a:srgbClr val="00B050"/>
              </a:solidFill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F052B8C8-ED1B-A94A-A159-D093BAB7C64D}"/>
              </a:ext>
            </a:extLst>
          </p:cNvPr>
          <p:cNvSpPr/>
          <p:nvPr/>
        </p:nvSpPr>
        <p:spPr>
          <a:xfrm>
            <a:off x="6524550" y="3974222"/>
            <a:ext cx="243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separation</a:t>
            </a:r>
            <a:endParaRPr lang="ja-JP" altLang="en-US" b="1">
              <a:solidFill>
                <a:schemeClr val="accent2"/>
              </a:solidFill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00B41D07-AF48-A241-8FDA-FC0D8CD35CF3}"/>
              </a:ext>
            </a:extLst>
          </p:cNvPr>
          <p:cNvSpPr/>
          <p:nvPr/>
        </p:nvSpPr>
        <p:spPr>
          <a:xfrm>
            <a:off x="6974554" y="5689080"/>
            <a:ext cx="958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0.1 s</a:t>
            </a:r>
            <a:endParaRPr lang="ja-JP" altLang="en-US" sz="20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72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5CC044-E211-4243-9A30-41A37179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 Introduction of JMA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3446147-A910-4F4D-89B6-5ABC9444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5983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876123-41A4-6244-925F-413AED4BC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GLM DE for overall FOV</a:t>
            </a:r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FA543A-A50E-5347-B296-9922352A12DA}"/>
              </a:ext>
            </a:extLst>
          </p:cNvPr>
          <p:cNvSpPr/>
          <p:nvPr/>
        </p:nvSpPr>
        <p:spPr>
          <a:xfrm>
            <a:off x="5487250" y="1737997"/>
            <a:ext cx="6704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is more than 0.6, and no significant monthly variation.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Night time 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is higher than daytime.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No significant difference between CG and IC.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FF9829E-CEFB-3D43-AE8E-C8909D7A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70" y="1429616"/>
            <a:ext cx="4627097" cy="413842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854A98-94D7-0046-8255-7A8BE16DC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228" y="3677116"/>
            <a:ext cx="5275057" cy="189092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C6A34B6-87DF-5B42-99C2-1F5E59A0B081}"/>
              </a:ext>
            </a:extLst>
          </p:cNvPr>
          <p:cNvSpPr/>
          <p:nvPr/>
        </p:nvSpPr>
        <p:spPr>
          <a:xfrm>
            <a:off x="6329962" y="5684586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# of flashes detected by each ENTLN and GLM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08E374-A510-4A4C-8EC3-CDB1246D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7980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2B4EC8-6423-864F-9800-21CF4DE0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DE geographical distributions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7A26A6-97E2-6847-9A04-8FD5D1566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748" y="5210241"/>
            <a:ext cx="8728949" cy="1281999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altLang="ja-JP" sz="2400" dirty="0">
                <a:solidFill>
                  <a:schemeClr val="tx1"/>
                </a:solidFill>
              </a:rPr>
              <a:t>DE</a:t>
            </a:r>
            <a:r>
              <a:rPr lang="en-US" altLang="ja-JP" sz="2400" baseline="-25000" dirty="0">
                <a:solidFill>
                  <a:schemeClr val="tx1"/>
                </a:solidFill>
              </a:rPr>
              <a:t>G</a:t>
            </a:r>
            <a:r>
              <a:rPr lang="en-US" altLang="ja-JP" sz="2400" dirty="0">
                <a:solidFill>
                  <a:schemeClr val="tx1"/>
                </a:solidFill>
              </a:rPr>
              <a:t> is higher and more uniform.</a:t>
            </a:r>
          </a:p>
          <a:p>
            <a:pPr marL="342900" indent="-342900"/>
            <a:r>
              <a:rPr lang="en-US" altLang="ja-JP" sz="2400" dirty="0">
                <a:solidFill>
                  <a:schemeClr val="tx1"/>
                </a:solidFill>
              </a:rPr>
              <a:t>DE</a:t>
            </a:r>
            <a:r>
              <a:rPr lang="en-US" altLang="ja-JP" sz="2400" baseline="-25000" dirty="0">
                <a:solidFill>
                  <a:schemeClr val="tx1"/>
                </a:solidFill>
              </a:rPr>
              <a:t>G</a:t>
            </a:r>
            <a:r>
              <a:rPr lang="en-US" altLang="ja-JP" sz="2400" dirty="0">
                <a:solidFill>
                  <a:schemeClr val="tx1"/>
                </a:solidFill>
              </a:rPr>
              <a:t> decreases near the edge of FOV, and over NW CONUS.</a:t>
            </a:r>
          </a:p>
          <a:p>
            <a:pPr marL="342900" indent="-342900"/>
            <a:r>
              <a:rPr lang="en-US" altLang="ja-JP" sz="2400" dirty="0">
                <a:solidFill>
                  <a:schemeClr val="tx1"/>
                </a:solidFill>
              </a:rPr>
              <a:t>Very low DE</a:t>
            </a:r>
            <a:r>
              <a:rPr lang="en-US" altLang="ja-JP" sz="2400" baseline="-25000" dirty="0">
                <a:solidFill>
                  <a:schemeClr val="tx1"/>
                </a:solidFill>
              </a:rPr>
              <a:t>E</a:t>
            </a:r>
            <a:r>
              <a:rPr lang="en-US" altLang="ja-JP" sz="2400" dirty="0">
                <a:solidFill>
                  <a:schemeClr val="tx1"/>
                </a:solidFill>
              </a:rPr>
              <a:t> indicates GLM false detections.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6EFEEC-31B5-BC4F-8EC3-6E52921B7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678" y="1222982"/>
            <a:ext cx="4880610" cy="40271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EE056E-0BCA-AF4A-AEE8-5BFF15F7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735" y="1222982"/>
            <a:ext cx="4880610" cy="402717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8A7FF1-CA36-1945-8057-99A059773445}"/>
              </a:ext>
            </a:extLst>
          </p:cNvPr>
          <p:cNvSpPr/>
          <p:nvPr/>
        </p:nvSpPr>
        <p:spPr>
          <a:xfrm>
            <a:off x="3201083" y="930729"/>
            <a:ext cx="7729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EB37AF0-842A-E845-8EBD-43A7968AF15A}"/>
              </a:ext>
            </a:extLst>
          </p:cNvPr>
          <p:cNvSpPr/>
          <p:nvPr/>
        </p:nvSpPr>
        <p:spPr>
          <a:xfrm>
            <a:off x="8610140" y="930729"/>
            <a:ext cx="7489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44360F1-2F51-904C-8CD9-A1F80260529F}"/>
              </a:ext>
            </a:extLst>
          </p:cNvPr>
          <p:cNvSpPr/>
          <p:nvPr/>
        </p:nvSpPr>
        <p:spPr>
          <a:xfrm>
            <a:off x="5692412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9EEBC56-A3A5-074D-8A2F-038F6002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8813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E77F23-2FA5-244A-8087-23F1A65A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GOES-16 vs -17 comparison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6046EC-F980-7740-A2CF-4483E85E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32</a:t>
            </a:fld>
            <a:endParaRPr lang="en-US" altLang="ja-JP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D26B1A8-6C8C-3B46-8D2E-82BBB6B33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534" y="1274172"/>
            <a:ext cx="4880610" cy="402717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5BFFC02-D1C2-0646-BF5F-79067EED9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054" y="1274172"/>
            <a:ext cx="4880610" cy="402717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CA59B4-0187-B944-95BC-484179A20731}"/>
              </a:ext>
            </a:extLst>
          </p:cNvPr>
          <p:cNvSpPr/>
          <p:nvPr/>
        </p:nvSpPr>
        <p:spPr>
          <a:xfrm>
            <a:off x="2059887" y="928768"/>
            <a:ext cx="2595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G-16 DE for G-17</a:t>
            </a:r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DE74138-88A1-884E-B599-4968ED03C09F}"/>
              </a:ext>
            </a:extLst>
          </p:cNvPr>
          <p:cNvSpPr/>
          <p:nvPr/>
        </p:nvSpPr>
        <p:spPr>
          <a:xfrm>
            <a:off x="6522757" y="928768"/>
            <a:ext cx="259558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G-17 DE for G-16</a:t>
            </a: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EB2B956-DFF0-3841-BE91-F84EBEDFECB2}"/>
              </a:ext>
            </a:extLst>
          </p:cNvPr>
          <p:cNvSpPr/>
          <p:nvPr/>
        </p:nvSpPr>
        <p:spPr>
          <a:xfrm>
            <a:off x="5043355" y="1088901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3E8C9257-CA7D-AD43-977D-C2A0058D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715" y="5301342"/>
            <a:ext cx="9092830" cy="981009"/>
          </a:xfrm>
        </p:spPr>
        <p:txBody>
          <a:bodyPr>
            <a:normAutofit/>
          </a:bodyPr>
          <a:lstStyle/>
          <a:p>
            <a:pPr marL="342900" indent="-342900"/>
            <a:r>
              <a:rPr lang="en-US" altLang="ja-JP" sz="2400" dirty="0">
                <a:solidFill>
                  <a:schemeClr val="tx1"/>
                </a:solidFill>
              </a:rPr>
              <a:t>Depression over NW (G-16 DE) and NE (G-17 DE) CONUS, due to GLM high boresight angle region over land.</a:t>
            </a:r>
          </a:p>
        </p:txBody>
      </p:sp>
    </p:spTree>
    <p:extLst>
      <p:ext uri="{BB962C8B-B14F-4D97-AF65-F5344CB8AC3E}">
        <p14:creationId xmlns:p14="http://schemas.microsoft.com/office/powerpoint/2010/main" val="2919006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272826-6516-CD4F-BEA6-2EDCEB7C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</a:t>
            </a:r>
            <a:r>
              <a:rPr lang="en-US" altLang="ja-JP" dirty="0"/>
              <a:t>DE diurnal variation for overall FOV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2A73D7D-69E7-1640-A932-31B2CAAD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860" y="1168187"/>
            <a:ext cx="7574280" cy="408432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D6A2B5-5267-2042-8EAC-BE197735BFF4}"/>
              </a:ext>
            </a:extLst>
          </p:cNvPr>
          <p:cNvSpPr/>
          <p:nvPr/>
        </p:nvSpPr>
        <p:spPr>
          <a:xfrm>
            <a:off x="495300" y="5476474"/>
            <a:ext cx="116967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5913" indent="-315913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Day-night difference is larger for IC.</a:t>
            </a:r>
          </a:p>
          <a:p>
            <a:pPr marL="315913" indent="-315913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IC would be more sensitive to day-time GLM SNR depression.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DB9738D-ADB5-6F41-A038-C628E2830DA2}"/>
              </a:ext>
            </a:extLst>
          </p:cNvPr>
          <p:cNvGrpSpPr/>
          <p:nvPr/>
        </p:nvGrpSpPr>
        <p:grpSpPr>
          <a:xfrm>
            <a:off x="3173506" y="1515036"/>
            <a:ext cx="8147808" cy="3114636"/>
            <a:chOff x="3173506" y="1515036"/>
            <a:chExt cx="8147808" cy="3114636"/>
          </a:xfrm>
        </p:grpSpPr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B6027B56-B922-2C4E-9F35-4D02BA863527}"/>
                </a:ext>
              </a:extLst>
            </p:cNvPr>
            <p:cNvCxnSpPr>
              <a:cxnSpLocks/>
            </p:cNvCxnSpPr>
            <p:nvPr/>
          </p:nvCxnSpPr>
          <p:spPr>
            <a:xfrm>
              <a:off x="3173506" y="1515036"/>
              <a:ext cx="7411558" cy="10735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671A6C63-7997-E04D-876E-DE334C3E6336}"/>
                </a:ext>
              </a:extLst>
            </p:cNvPr>
            <p:cNvCxnSpPr>
              <a:cxnSpLocks/>
            </p:cNvCxnSpPr>
            <p:nvPr/>
          </p:nvCxnSpPr>
          <p:spPr>
            <a:xfrm>
              <a:off x="3173506" y="4598894"/>
              <a:ext cx="7464608" cy="30778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F4CBE8CC-7EE4-5040-B9B7-DF485D58F9B2}"/>
                </a:ext>
              </a:extLst>
            </p:cNvPr>
            <p:cNvCxnSpPr>
              <a:cxnSpLocks/>
            </p:cNvCxnSpPr>
            <p:nvPr/>
          </p:nvCxnSpPr>
          <p:spPr>
            <a:xfrm>
              <a:off x="10585064" y="1525771"/>
              <a:ext cx="0" cy="3103901"/>
            </a:xfrm>
            <a:prstGeom prst="straightConnector1">
              <a:avLst/>
            </a:prstGeom>
            <a:ln w="41275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D692360-0299-2240-8797-ADD934437F8E}"/>
                </a:ext>
              </a:extLst>
            </p:cNvPr>
            <p:cNvSpPr/>
            <p:nvPr/>
          </p:nvSpPr>
          <p:spPr>
            <a:xfrm>
              <a:off x="10638114" y="2972651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IC:</a:t>
              </a:r>
            </a:p>
            <a:p>
              <a:r>
                <a:rPr lang="en-US" altLang="ja-JP" sz="2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0.17</a:t>
              </a:r>
              <a:endParaRPr lang="ja-JP" altLang="en-US" sz="200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961D468-1A93-D240-ACBB-D22371E1218D}"/>
              </a:ext>
            </a:extLst>
          </p:cNvPr>
          <p:cNvGrpSpPr/>
          <p:nvPr/>
        </p:nvGrpSpPr>
        <p:grpSpPr>
          <a:xfrm>
            <a:off x="3173506" y="2581835"/>
            <a:ext cx="7360541" cy="1416424"/>
            <a:chOff x="3173506" y="2581835"/>
            <a:chExt cx="7360541" cy="1416424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B8636A3B-16C2-6C4F-9130-4A06AF49B3C3}"/>
                </a:ext>
              </a:extLst>
            </p:cNvPr>
            <p:cNvCxnSpPr/>
            <p:nvPr/>
          </p:nvCxnSpPr>
          <p:spPr>
            <a:xfrm>
              <a:off x="3173506" y="2581835"/>
              <a:ext cx="6709634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D971F97F-BB4D-3B48-9C6A-852613A87E20}"/>
                </a:ext>
              </a:extLst>
            </p:cNvPr>
            <p:cNvCxnSpPr/>
            <p:nvPr/>
          </p:nvCxnSpPr>
          <p:spPr>
            <a:xfrm>
              <a:off x="3173506" y="3998259"/>
              <a:ext cx="6709634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D2E7106E-088C-734E-9B2C-7D59038173A9}"/>
                </a:ext>
              </a:extLst>
            </p:cNvPr>
            <p:cNvCxnSpPr>
              <a:cxnSpLocks/>
            </p:cNvCxnSpPr>
            <p:nvPr/>
          </p:nvCxnSpPr>
          <p:spPr>
            <a:xfrm>
              <a:off x="9781761" y="2605229"/>
              <a:ext cx="0" cy="1340053"/>
            </a:xfrm>
            <a:prstGeom prst="straightConnector1">
              <a:avLst/>
            </a:prstGeom>
            <a:ln w="41275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EE2618C-0FE9-134A-8B9F-0B85B46897C9}"/>
                </a:ext>
              </a:extLst>
            </p:cNvPr>
            <p:cNvSpPr/>
            <p:nvPr/>
          </p:nvSpPr>
          <p:spPr>
            <a:xfrm>
              <a:off x="9850847" y="2941873"/>
              <a:ext cx="6832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CG:</a:t>
              </a:r>
            </a:p>
            <a:p>
              <a:r>
                <a:rPr lang="en-US" altLang="ja-JP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0.08</a:t>
              </a:r>
              <a:endParaRPr lang="ja-JP" altLang="en-US" sz="2000">
                <a:solidFill>
                  <a:srgbClr val="00B050"/>
                </a:solidFill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F358C3-82C9-7446-A034-ABD50B09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11867BF-3E63-4240-85B9-CD2C3055F95A}"/>
              </a:ext>
            </a:extLst>
          </p:cNvPr>
          <p:cNvSpPr/>
          <p:nvPr/>
        </p:nvSpPr>
        <p:spPr>
          <a:xfrm>
            <a:off x="5493424" y="5033838"/>
            <a:ext cx="2069797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Local time at nadir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E32E532-8205-284B-9E11-D369DA24DBA5}"/>
              </a:ext>
            </a:extLst>
          </p:cNvPr>
          <p:cNvSpPr/>
          <p:nvPr/>
        </p:nvSpPr>
        <p:spPr>
          <a:xfrm rot="16200000">
            <a:off x="630052" y="2893055"/>
            <a:ext cx="3313728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                   GLM DE               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294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93A1DB-1B5F-1E49-9DAE-945122C1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Cloud light blockage effect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1905BA-AEAB-C543-A0B5-34A2698C8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522" y="2137449"/>
            <a:ext cx="5470478" cy="3087694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GLM’s flash underestimation due to cloud light blockage was reported in evaluation efforts.</a:t>
            </a:r>
          </a:p>
          <a:p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GLM DE dependence on cloud development was examined using the ABI cloud top temp (CTT) and cloud optical depth (COD) products.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0867F1-0165-A04A-86BA-0C4A71C5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34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DC95365-7059-8B46-8B7C-8672C7EC3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" y="1460212"/>
            <a:ext cx="6483778" cy="403673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E18E37-04A6-1047-849B-8979181CB28F}"/>
              </a:ext>
            </a:extLst>
          </p:cNvPr>
          <p:cNvSpPr/>
          <p:nvPr/>
        </p:nvSpPr>
        <p:spPr>
          <a:xfrm>
            <a:off x="413034" y="5581944"/>
            <a:ext cx="6096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Stano’s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report at the 2019 AMS annual meeting:</a:t>
            </a:r>
          </a:p>
          <a:p>
            <a:pPr algn="ctr"/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ams.confex.com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ams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/2019Annual/</a:t>
            </a:r>
            <a:r>
              <a:rPr lang="en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meetingapp.cgi</a:t>
            </a:r>
            <a:r>
              <a:rPr lang="en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/Person/88040</a:t>
            </a: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03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EF701D6-3558-F945-AAEA-B617844E3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36" y="1057600"/>
            <a:ext cx="4676775" cy="25527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E74AD9-350C-3943-8EAB-89C8FBD5D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lang="en-US" altLang="ja-JP" dirty="0"/>
              <a:t>GLM DE dependence on cloud top temp.</a:t>
            </a:r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C97B5C-3A80-8049-9D41-D190F2963803}"/>
              </a:ext>
            </a:extLst>
          </p:cNvPr>
          <p:cNvSpPr/>
          <p:nvPr/>
        </p:nvSpPr>
        <p:spPr>
          <a:xfrm>
            <a:off x="5626305" y="1886686"/>
            <a:ext cx="63988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CG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decreases as CTT decreases, probably indicating the light blockage effect.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IC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does not decrease.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Similar tendency is observed for COD.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Further investigation is needed to understand DE</a:t>
            </a:r>
            <a:r>
              <a:rPr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dependency on cloud development.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E1D6E1B-33B2-F242-8EED-0814198B0AE9}"/>
              </a:ext>
            </a:extLst>
          </p:cNvPr>
          <p:cNvSpPr/>
          <p:nvPr/>
        </p:nvSpPr>
        <p:spPr>
          <a:xfrm>
            <a:off x="2384765" y="6167618"/>
            <a:ext cx="1774845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CTT </a:t>
            </a:r>
            <a:r>
              <a:rPr kumimoji="0" lang="en-US" altLang="ja-JP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[</a:t>
            </a: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degree C</a:t>
            </a:r>
            <a:r>
              <a:rPr kumimoji="0" lang="en-US" altLang="ja-JP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]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B89C10A-7777-A742-86E6-57C1779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35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C422B1-3BC8-734D-A058-6EB023FD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1" y="3672713"/>
            <a:ext cx="4915287" cy="25527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907088B-D95D-D54A-802D-D32A50208EF6}"/>
              </a:ext>
            </a:extLst>
          </p:cNvPr>
          <p:cNvSpPr/>
          <p:nvPr/>
        </p:nvSpPr>
        <p:spPr>
          <a:xfrm rot="16200000">
            <a:off x="-93267" y="1846826"/>
            <a:ext cx="106952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GLM DE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2F552DA-90F4-1946-A0D0-61D131ABD3B8}"/>
              </a:ext>
            </a:extLst>
          </p:cNvPr>
          <p:cNvSpPr/>
          <p:nvPr/>
        </p:nvSpPr>
        <p:spPr>
          <a:xfrm rot="16200000">
            <a:off x="-651109" y="4764397"/>
            <a:ext cx="218521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# of ENTLN flashes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6097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F1B272-8D3E-F149-A52D-1F3AD962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</a:t>
            </a:r>
            <a:r>
              <a:rPr lang="en-US" altLang="ja-JP" dirty="0"/>
              <a:t>C) Group timing and geolocation validation</a:t>
            </a:r>
            <a:endParaRPr kumimoji="1" lang="ja-JP" altLang="en-US"/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F7E9C32B-CD63-324B-911B-1C7C564BDC88}"/>
              </a:ext>
            </a:extLst>
          </p:cNvPr>
          <p:cNvSpPr txBox="1">
            <a:spLocks/>
          </p:cNvSpPr>
          <p:nvPr/>
        </p:nvSpPr>
        <p:spPr>
          <a:xfrm>
            <a:off x="479684" y="5224811"/>
            <a:ext cx="11498639" cy="882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Peak timing difference (-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.7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ms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) 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is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less 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than the GLM flame rate (2.0 </a:t>
            </a:r>
            <a:r>
              <a:rPr lang="en-US" altLang="ja-JP" sz="2400" dirty="0" err="1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ms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Peak distance (3.25 km) </a:t>
            </a:r>
            <a:r>
              <a:rPr lang="en-US" altLang="ja-JP" sz="2400" dirty="0">
                <a:solidFill>
                  <a:sysClr val="windowText" lastClr="000000"/>
                </a:solidFill>
                <a:latin typeface="Arial" panose="020B0604020202020204"/>
                <a:ea typeface="ＭＳ Ｐゴシック" panose="020B0600070205080204" pitchFamily="34" charset="-128"/>
              </a:rPr>
              <a:t>is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 less than the GLM ground sample distance (8~14 km).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4012EE6-FDC1-F142-A6D8-95833C14D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1" y="1369615"/>
            <a:ext cx="5532120" cy="306324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85FACC8-DC64-CE40-94DE-8534EE910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1369615"/>
            <a:ext cx="5532120" cy="306324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405AF4F-4711-B848-84D1-EC6622C0C0F3}"/>
              </a:ext>
            </a:extLst>
          </p:cNvPr>
          <p:cNvSpPr/>
          <p:nvPr/>
        </p:nvSpPr>
        <p:spPr>
          <a:xfrm>
            <a:off x="7724974" y="4282074"/>
            <a:ext cx="3302507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Geolocation difference [km]</a:t>
            </a: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28E284D-901F-AC40-B7AA-930D18F46118}"/>
              </a:ext>
            </a:extLst>
          </p:cNvPr>
          <p:cNvSpPr/>
          <p:nvPr/>
        </p:nvSpPr>
        <p:spPr>
          <a:xfrm>
            <a:off x="1207230" y="4282074"/>
            <a:ext cx="4312399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ENTLN - GLM timing difference [</a:t>
            </a:r>
            <a:r>
              <a:rPr kumimoji="0" lang="en-US" altLang="ja-JP" sz="2000" kern="0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ms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]</a:t>
            </a:r>
            <a:endParaRPr kumimoji="0" lang="ja-JP" alt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7081740-A79B-5846-8107-D5333AFB6EE2}"/>
              </a:ext>
            </a:extLst>
          </p:cNvPr>
          <p:cNvSpPr/>
          <p:nvPr/>
        </p:nvSpPr>
        <p:spPr>
          <a:xfrm>
            <a:off x="5519629" y="1117517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AE3FB8-8962-C14B-A207-A451CE0D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219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DEC59D-782B-7D49-8FA9-113D23C9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New parallax correction</a:t>
            </a:r>
            <a:endParaRPr kumimoji="1"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1EF1F105-2718-4148-8F3F-FF8B8849C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86" y="1055460"/>
            <a:ext cx="11579243" cy="1938528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Parallax in the GLM L2 product is corrected by ground processing using a static height model (lightning ellipsoid). 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A new correction method using the ABI cloud top height product (CTH) was developed.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4E08D7D-7B05-B04B-B59D-C6FE4231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59DF15A1-57D2-614D-87F3-A606968B9F31}"/>
              </a:ext>
            </a:extLst>
          </p:cNvPr>
          <p:cNvSpPr/>
          <p:nvPr/>
        </p:nvSpPr>
        <p:spPr>
          <a:xfrm>
            <a:off x="6726031" y="3580826"/>
            <a:ext cx="3476124" cy="27006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3088773-4C73-0D4B-9348-739271E33CB4}"/>
              </a:ext>
            </a:extLst>
          </p:cNvPr>
          <p:cNvCxnSpPr>
            <a:cxnSpLocks/>
          </p:cNvCxnSpPr>
          <p:nvPr/>
        </p:nvCxnSpPr>
        <p:spPr>
          <a:xfrm flipV="1">
            <a:off x="3127248" y="4096512"/>
            <a:ext cx="3261360" cy="83464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19B75802-A8D2-FF40-91FC-5F526174C3D2}"/>
              </a:ext>
            </a:extLst>
          </p:cNvPr>
          <p:cNvCxnSpPr>
            <a:cxnSpLocks/>
          </p:cNvCxnSpPr>
          <p:nvPr/>
        </p:nvCxnSpPr>
        <p:spPr>
          <a:xfrm>
            <a:off x="3127248" y="4942347"/>
            <a:ext cx="530905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稲妻 25">
            <a:extLst>
              <a:ext uri="{FF2B5EF4-FFF2-40B4-BE49-F238E27FC236}">
                <a16:creationId xmlns:a16="http://schemas.microsoft.com/office/drawing/2014/main" id="{1008AB9B-435A-8C42-AC98-9FE36304D082}"/>
              </a:ext>
            </a:extLst>
          </p:cNvPr>
          <p:cNvSpPr/>
          <p:nvPr/>
        </p:nvSpPr>
        <p:spPr>
          <a:xfrm>
            <a:off x="6388246" y="4085320"/>
            <a:ext cx="450380" cy="34531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2FC5E08-86A4-8D4A-8F65-CB9A9982C9E3}"/>
              </a:ext>
            </a:extLst>
          </p:cNvPr>
          <p:cNvCxnSpPr>
            <a:cxnSpLocks/>
          </p:cNvCxnSpPr>
          <p:nvPr/>
        </p:nvCxnSpPr>
        <p:spPr>
          <a:xfrm flipH="1" flipV="1">
            <a:off x="6878057" y="4444238"/>
            <a:ext cx="1580143" cy="49598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70E47AA-FC6D-DE4F-B9B9-A46D984A2885}"/>
              </a:ext>
            </a:extLst>
          </p:cNvPr>
          <p:cNvCxnSpPr>
            <a:cxnSpLocks/>
          </p:cNvCxnSpPr>
          <p:nvPr/>
        </p:nvCxnSpPr>
        <p:spPr>
          <a:xfrm flipH="1" flipV="1">
            <a:off x="7383313" y="3955623"/>
            <a:ext cx="1062493" cy="97963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187B4B4-EE5E-FD4D-92AC-0B6430B0D4FA}"/>
              </a:ext>
            </a:extLst>
          </p:cNvPr>
          <p:cNvCxnSpPr>
            <a:cxnSpLocks/>
          </p:cNvCxnSpPr>
          <p:nvPr/>
        </p:nvCxnSpPr>
        <p:spPr>
          <a:xfrm flipV="1">
            <a:off x="6388246" y="3856906"/>
            <a:ext cx="926954" cy="234011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C9268B0-030F-9741-9079-1852D8A7F000}"/>
              </a:ext>
            </a:extLst>
          </p:cNvPr>
          <p:cNvSpPr txBox="1"/>
          <p:nvPr/>
        </p:nvSpPr>
        <p:spPr>
          <a:xfrm>
            <a:off x="7401601" y="3730247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kumimoji="1"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9B8D1F8C-10AC-9248-8477-6633BB6C5AC1}"/>
              </a:ext>
            </a:extLst>
          </p:cNvPr>
          <p:cNvGrpSpPr/>
          <p:nvPr/>
        </p:nvGrpSpPr>
        <p:grpSpPr>
          <a:xfrm>
            <a:off x="2211470" y="4184794"/>
            <a:ext cx="800615" cy="1519006"/>
            <a:chOff x="1271954" y="3911769"/>
            <a:chExt cx="800615" cy="1519006"/>
          </a:xfrm>
        </p:grpSpPr>
        <p:sp>
          <p:nvSpPr>
            <p:cNvPr id="42" name="角丸四角形 41">
              <a:extLst>
                <a:ext uri="{FF2B5EF4-FFF2-40B4-BE49-F238E27FC236}">
                  <a16:creationId xmlns:a16="http://schemas.microsoft.com/office/drawing/2014/main" id="{448B55EE-9A26-6643-B542-8F0CB1333E00}"/>
                </a:ext>
              </a:extLst>
            </p:cNvPr>
            <p:cNvSpPr/>
            <p:nvPr/>
          </p:nvSpPr>
          <p:spPr>
            <a:xfrm>
              <a:off x="1271954" y="4480814"/>
              <a:ext cx="593422" cy="38091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三角形 43">
              <a:extLst>
                <a:ext uri="{FF2B5EF4-FFF2-40B4-BE49-F238E27FC236}">
                  <a16:creationId xmlns:a16="http://schemas.microsoft.com/office/drawing/2014/main" id="{08212FAC-BE78-AB4B-B6F5-A3C35635A666}"/>
                </a:ext>
              </a:extLst>
            </p:cNvPr>
            <p:cNvSpPr/>
            <p:nvPr/>
          </p:nvSpPr>
          <p:spPr>
            <a:xfrm rot="16200000">
              <a:off x="1501390" y="4271983"/>
              <a:ext cx="362348" cy="78001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1421A33-7842-5A4C-847B-197F8BA6DF3C}"/>
                </a:ext>
              </a:extLst>
            </p:cNvPr>
            <p:cNvSpPr/>
            <p:nvPr/>
          </p:nvSpPr>
          <p:spPr>
            <a:xfrm>
              <a:off x="1389187" y="3911769"/>
              <a:ext cx="371511" cy="547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4C7962E7-E87D-4C40-A081-9E33301E3D3C}"/>
                </a:ext>
              </a:extLst>
            </p:cNvPr>
            <p:cNvSpPr/>
            <p:nvPr/>
          </p:nvSpPr>
          <p:spPr>
            <a:xfrm>
              <a:off x="1389187" y="4883398"/>
              <a:ext cx="371511" cy="5473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75FD2001-0C1B-B244-9D17-FDF5D872CD31}"/>
              </a:ext>
            </a:extLst>
          </p:cNvPr>
          <p:cNvCxnSpPr>
            <a:cxnSpLocks/>
          </p:cNvCxnSpPr>
          <p:nvPr/>
        </p:nvCxnSpPr>
        <p:spPr>
          <a:xfrm flipV="1">
            <a:off x="8458200" y="2998328"/>
            <a:ext cx="0" cy="372314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1B1861CD-262F-0045-AD30-A64B03D856C6}"/>
              </a:ext>
            </a:extLst>
          </p:cNvPr>
          <p:cNvSpPr/>
          <p:nvPr/>
        </p:nvSpPr>
        <p:spPr>
          <a:xfrm>
            <a:off x="7831013" y="270897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Earth axis</a:t>
            </a:r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8E93ABF-6738-CC47-B73D-1417DF0E8246}"/>
              </a:ext>
            </a:extLst>
          </p:cNvPr>
          <p:cNvGrpSpPr/>
          <p:nvPr/>
        </p:nvGrpSpPr>
        <p:grpSpPr>
          <a:xfrm>
            <a:off x="6023020" y="3194240"/>
            <a:ext cx="6018574" cy="3444708"/>
            <a:chOff x="6023020" y="3194240"/>
            <a:chExt cx="6018574" cy="3444708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02AC82EB-3417-B841-955A-D0319AE23870}"/>
                </a:ext>
              </a:extLst>
            </p:cNvPr>
            <p:cNvGrpSpPr/>
            <p:nvPr/>
          </p:nvGrpSpPr>
          <p:grpSpPr>
            <a:xfrm>
              <a:off x="6023020" y="3194240"/>
              <a:ext cx="4815310" cy="3444708"/>
              <a:chOff x="6023020" y="3194240"/>
              <a:chExt cx="4815310" cy="3444708"/>
            </a:xfrm>
          </p:grpSpPr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5AC10025-047F-0543-8750-F13447D9295F}"/>
                  </a:ext>
                </a:extLst>
              </p:cNvPr>
              <p:cNvSpPr/>
              <p:nvPr/>
            </p:nvSpPr>
            <p:spPr>
              <a:xfrm>
                <a:off x="6078070" y="3194240"/>
                <a:ext cx="4760260" cy="3444708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panose="020B060402020202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9AB478CF-04E5-2F43-8FB8-63E24280AC1F}"/>
                  </a:ext>
                </a:extLst>
              </p:cNvPr>
              <p:cNvSpPr/>
              <p:nvPr/>
            </p:nvSpPr>
            <p:spPr>
              <a:xfrm>
                <a:off x="8464705" y="3236824"/>
                <a:ext cx="88357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h=6km</a:t>
                </a:r>
                <a:endParaRPr lang="ja-JP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7A0A142-D211-E443-A31B-3F1DC111C037}"/>
                  </a:ext>
                </a:extLst>
              </p:cNvPr>
              <p:cNvSpPr/>
              <p:nvPr/>
            </p:nvSpPr>
            <p:spPr>
              <a:xfrm>
                <a:off x="6023020" y="4925221"/>
                <a:ext cx="101181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h=14km</a:t>
                </a:r>
                <a:endParaRPr lang="ja-JP" altLang="en-US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E7C46523-6001-274D-A318-044F99DAAA42}"/>
                </a:ext>
              </a:extLst>
            </p:cNvPr>
            <p:cNvSpPr/>
            <p:nvPr/>
          </p:nvSpPr>
          <p:spPr>
            <a:xfrm>
              <a:off x="10023093" y="3319351"/>
              <a:ext cx="2018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Lightning ellipsoid</a:t>
              </a:r>
              <a:endParaRPr lang="ja-JP" altLang="en-US"/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25935D5-78C0-E347-976E-0E8ABEA9F52B}"/>
              </a:ext>
            </a:extLst>
          </p:cNvPr>
          <p:cNvSpPr txBox="1"/>
          <p:nvPr/>
        </p:nvSpPr>
        <p:spPr>
          <a:xfrm>
            <a:off x="6746646" y="4543494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endParaRPr kumimoji="1" lang="ja-JP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3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6D25AD-E87C-3742-AF98-23EB6B8E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 Result: </a:t>
            </a:r>
            <a:r>
              <a:rPr lang="en-US" altLang="ja-JP" dirty="0"/>
              <a:t>g</a:t>
            </a:r>
            <a:r>
              <a:rPr kumimoji="1" lang="en-US" altLang="ja-JP" dirty="0"/>
              <a:t>eolocation </a:t>
            </a:r>
            <a:r>
              <a:rPr lang="en-US" altLang="ja-JP" dirty="0"/>
              <a:t>accuracy comparison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D33E42E-5976-1942-B94C-7D2C5C29609E}"/>
              </a:ext>
            </a:extLst>
          </p:cNvPr>
          <p:cNvSpPr/>
          <p:nvPr/>
        </p:nvSpPr>
        <p:spPr>
          <a:xfrm>
            <a:off x="1192265" y="5502350"/>
            <a:ext cx="9807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675" indent="-320675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70C0"/>
                </a:solidFill>
                <a:latin typeface="Arial" panose="020B0604020202020204"/>
                <a:ea typeface="ＭＳ Ｐゴシック" panose="020B0600070205080204" pitchFamily="34" charset="-128"/>
              </a:rPr>
              <a:t>ABI CTH method 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is slightly better than the </a:t>
            </a:r>
            <a:r>
              <a:rPr lang="en-US" altLang="ja-JP" sz="2400" dirty="0">
                <a:solidFill>
                  <a:srgbClr val="ED7D31">
                    <a:lumMod val="75000"/>
                  </a:srgbClr>
                </a:solidFill>
                <a:latin typeface="Arial" panose="020B0604020202020204"/>
                <a:ea typeface="ＭＳ Ｐゴシック" panose="020B0600070205080204" pitchFamily="34" charset="-128"/>
              </a:rPr>
              <a:t>lightning ellipsoid method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.</a:t>
            </a:r>
          </a:p>
          <a:p>
            <a:pPr marL="320675" indent="-320675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The lightning ellipsoid is a reasonable way for parallax correction.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EAAE35-F9BD-5C44-AB6B-E3530ECA5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370" y="1261522"/>
            <a:ext cx="7379194" cy="40860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A45250-670D-9645-A896-3DBFA651CB40}"/>
              </a:ext>
            </a:extLst>
          </p:cNvPr>
          <p:cNvSpPr/>
          <p:nvPr/>
        </p:nvSpPr>
        <p:spPr>
          <a:xfrm>
            <a:off x="5349506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MAM 2019</a:t>
            </a:r>
            <a:endParaRPr lang="ja-JP" altLang="en-US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E9673A-3699-5E4E-9BEA-5F8DF0E1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74FD6B-D052-0646-BACC-EEA7A73A665E}"/>
              </a:ext>
            </a:extLst>
          </p:cNvPr>
          <p:cNvSpPr/>
          <p:nvPr/>
        </p:nvSpPr>
        <p:spPr>
          <a:xfrm>
            <a:off x="4327875" y="5110015"/>
            <a:ext cx="342914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</a:rPr>
              <a:t>       Geolocation error [km]        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4061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B6227B-1C82-9A45-9C43-C760195A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Result: d</a:t>
            </a:r>
            <a:r>
              <a:rPr lang="en-US" altLang="ja-JP" dirty="0"/>
              <a:t>istributions of geolocation errors</a:t>
            </a:r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1D4CA7-2C62-DC42-9F4E-111953971CBD}"/>
              </a:ext>
            </a:extLst>
          </p:cNvPr>
          <p:cNvSpPr/>
          <p:nvPr/>
        </p:nvSpPr>
        <p:spPr>
          <a:xfrm>
            <a:off x="8257831" y="930729"/>
            <a:ext cx="19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ABI CTH (new)</a:t>
            </a:r>
            <a:endParaRPr lang="ja-JP" altLang="en-US" sz="200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CD02AF-DE48-894F-A0D7-37B5AC31422C}"/>
              </a:ext>
            </a:extLst>
          </p:cNvPr>
          <p:cNvSpPr/>
          <p:nvPr/>
        </p:nvSpPr>
        <p:spPr>
          <a:xfrm>
            <a:off x="1297932" y="920779"/>
            <a:ext cx="3736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Lightning ellipsoid (operational)</a:t>
            </a:r>
            <a:endParaRPr lang="ja-JP" altLang="en-US" sz="200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BE936D5-ED3B-DC4C-BDE2-6A7BD915F344}"/>
              </a:ext>
            </a:extLst>
          </p:cNvPr>
          <p:cNvSpPr/>
          <p:nvPr/>
        </p:nvSpPr>
        <p:spPr>
          <a:xfrm>
            <a:off x="1715917" y="5959994"/>
            <a:ext cx="860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ABI CTH reduces geolocation errors near the edge of FOV.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E1CEEBF-665E-4A4A-85D0-88E310D21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860" y="1377123"/>
            <a:ext cx="5679440" cy="46024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E7507F7-9AC5-E949-B75F-99414E156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" y="1374954"/>
            <a:ext cx="5679440" cy="460248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64E52A7-5AD0-8D43-BBBA-9410500BFDEF}"/>
              </a:ext>
            </a:extLst>
          </p:cNvPr>
          <p:cNvSpPr/>
          <p:nvPr/>
        </p:nvSpPr>
        <p:spPr>
          <a:xfrm>
            <a:off x="5349506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MAM 2019</a:t>
            </a:r>
            <a:endParaRPr lang="ja-JP" altLang="en-US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C90E46-FFBC-994C-AC2F-87D2BB95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49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>
            <a:extLst>
              <a:ext uri="{FF2B5EF4-FFF2-40B4-BE49-F238E27FC236}">
                <a16:creationId xmlns:a16="http://schemas.microsoft.com/office/drawing/2014/main" id="{ACCC007A-9C62-CB49-8EFB-DAAA893FAEC3}"/>
              </a:ext>
            </a:extLst>
          </p:cNvPr>
          <p:cNvSpPr/>
          <p:nvPr/>
        </p:nvSpPr>
        <p:spPr>
          <a:xfrm>
            <a:off x="2307247" y="2158580"/>
            <a:ext cx="7646432" cy="3783578"/>
          </a:xfrm>
          <a:prstGeom prst="ellipse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2A34375-D6E4-BE43-B35E-CD367ACD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What JMA is </a:t>
            </a:r>
            <a:endParaRPr kumimoji="1" lang="ja-JP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741B8E3-6824-0646-9851-EE1AFCE9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139" y="1740013"/>
            <a:ext cx="2649538" cy="205105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Safety of transportation</a:t>
            </a:r>
          </a:p>
          <a:p>
            <a:pPr>
              <a:defRPr/>
            </a:pP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ＭＳ Ｐゴシック"/>
              <a:cs typeface="Tahoma" pitchFamily="34" charset="0"/>
            </a:endParaRPr>
          </a:p>
        </p:txBody>
      </p:sp>
      <p:pic>
        <p:nvPicPr>
          <p:cNvPr id="7" name="Picture 15" descr="777_200b_1280win.jpg">
            <a:extLst>
              <a:ext uri="{FF2B5EF4-FFF2-40B4-BE49-F238E27FC236}">
                <a16:creationId xmlns:a16="http://schemas.microsoft.com/office/drawing/2014/main" id="{9DA912B6-8FE4-024B-A702-9BC3ED26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39" y="2819513"/>
            <a:ext cx="11938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010313~1.jpg">
            <a:extLst>
              <a:ext uri="{FF2B5EF4-FFF2-40B4-BE49-F238E27FC236}">
                <a16:creationId xmlns:a16="http://schemas.microsoft.com/office/drawing/2014/main" id="{2751C2B5-303E-3C4F-9F2E-0F739682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02" y="2703625"/>
            <a:ext cx="1336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94656668-83F3-924C-B6BF-D8895084C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0067" y="2258916"/>
            <a:ext cx="2663825" cy="2808287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Development and prosperity of industry</a:t>
            </a:r>
          </a:p>
        </p:txBody>
      </p:sp>
      <p:pic>
        <p:nvPicPr>
          <p:cNvPr id="10" name="Picture 7" descr="03-04.jpg">
            <a:extLst>
              <a:ext uri="{FF2B5EF4-FFF2-40B4-BE49-F238E27FC236}">
                <a16:creationId xmlns:a16="http://schemas.microsoft.com/office/drawing/2014/main" id="{0810D19B-8DBE-8341-8888-8CBC26E52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129" y="3987703"/>
            <a:ext cx="11858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020208_03.jpg">
            <a:extLst>
              <a:ext uri="{FF2B5EF4-FFF2-40B4-BE49-F238E27FC236}">
                <a16:creationId xmlns:a16="http://schemas.microsoft.com/office/drawing/2014/main" id="{6F8FB4D8-E1E6-514F-B0A3-A72582A2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854" y="3503516"/>
            <a:ext cx="10302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AB2FCCD7-0744-E148-A350-8303E8730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890" y="2313100"/>
            <a:ext cx="2449513" cy="280828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Prevention and mitigation of natural disasters</a:t>
            </a:r>
          </a:p>
        </p:txBody>
      </p:sp>
      <p:pic>
        <p:nvPicPr>
          <p:cNvPr id="13" name="Picture 10" descr="p4_yagisawa.jpg">
            <a:extLst>
              <a:ext uri="{FF2B5EF4-FFF2-40B4-BE49-F238E27FC236}">
                <a16:creationId xmlns:a16="http://schemas.microsoft.com/office/drawing/2014/main" id="{A97F9E44-86DC-514B-A5E8-4F9472728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 t="3876" r="3876" b="5112"/>
          <a:stretch>
            <a:fillRect/>
          </a:stretch>
        </p:blipFill>
        <p:spPr bwMode="auto">
          <a:xfrm>
            <a:off x="1193615" y="3897425"/>
            <a:ext cx="14398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nagara_kekkaijpg.jpg">
            <a:extLst>
              <a:ext uri="{FF2B5EF4-FFF2-40B4-BE49-F238E27FC236}">
                <a16:creationId xmlns:a16="http://schemas.microsoft.com/office/drawing/2014/main" id="{467EAA05-54BD-A74E-9584-51602239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03" y="4102213"/>
            <a:ext cx="1244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90C4D3-3DCA-8648-A66E-175E4A65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158" y="4367325"/>
            <a:ext cx="2968302" cy="20526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ＭＳ Ｐゴシック"/>
                <a:cs typeface="Tahoma" pitchFamily="34" charset="0"/>
              </a:rPr>
              <a:t>International cooperation</a:t>
            </a:r>
          </a:p>
        </p:txBody>
      </p:sp>
      <p:pic>
        <p:nvPicPr>
          <p:cNvPr id="16" name="Picture 11" descr="MPj04306430000[1]">
            <a:extLst>
              <a:ext uri="{FF2B5EF4-FFF2-40B4-BE49-F238E27FC236}">
                <a16:creationId xmlns:a16="http://schemas.microsoft.com/office/drawing/2014/main" id="{5E58FB98-8A18-A146-8415-49268FCD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5"/>
          <a:stretch>
            <a:fillRect/>
          </a:stretch>
        </p:blipFill>
        <p:spPr bwMode="auto">
          <a:xfrm>
            <a:off x="5622558" y="5159489"/>
            <a:ext cx="1208359" cy="125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72C50007-0F87-1B49-AE6E-C2F17AD94D7E}"/>
              </a:ext>
            </a:extLst>
          </p:cNvPr>
          <p:cNvSpPr/>
          <p:nvPr/>
        </p:nvSpPr>
        <p:spPr>
          <a:xfrm>
            <a:off x="825999" y="1059268"/>
            <a:ext cx="10540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Japan’s national meteorological service,</a:t>
            </a:r>
            <a:r>
              <a:rPr lang="ja-JP" alt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en" altLang="ja-JP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ultimate goals are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DC96ED2-6E06-5E45-9327-1DBB70C48CB3}"/>
              </a:ext>
            </a:extLst>
          </p:cNvPr>
          <p:cNvSpPr/>
          <p:nvPr/>
        </p:nvSpPr>
        <p:spPr>
          <a:xfrm>
            <a:off x="3937810" y="6372258"/>
            <a:ext cx="6347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by the Meteorological Service Act.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6F3FAA8-72DD-2543-9F48-D145C1C71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1636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FCE9E-C7D0-224F-BEC6-C1494C38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7CB26F-2FF7-FD41-8FE2-E2F9C6C1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930730"/>
            <a:ext cx="11410950" cy="5425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800" dirty="0">
                <a:solidFill>
                  <a:schemeClr val="tx1"/>
                </a:solidFill>
              </a:rPr>
              <a:t>GOES-16 GLM’s uniform and high detection capability was confirmed by ENTLN IC &amp; CG data. Key results are</a:t>
            </a:r>
          </a:p>
          <a:p>
            <a:r>
              <a:rPr lang="en-US" altLang="ja-JP" sz="2400" b="1" dirty="0">
                <a:solidFill>
                  <a:schemeClr val="tx1"/>
                </a:solidFill>
              </a:rPr>
              <a:t>GLM’s false detections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Linear artifacts and other false detections in the daytime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Solar intrusion in the middle of the night during eclipse periods</a:t>
            </a:r>
          </a:p>
          <a:p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</a:t>
            </a:r>
            <a:r>
              <a:rPr lang="en-US" altLang="ja-JP" sz="2400" b="1" dirty="0">
                <a:solidFill>
                  <a:schemeClr val="tx1"/>
                </a:solidFill>
              </a:rPr>
              <a:t>flash d</a:t>
            </a:r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etection efficiency variance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Depression near the edge of FOV and over NW CONUS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Higher at night, IC’s day-night difference larger than CG’s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Dependence on cloud properties</a:t>
            </a:r>
          </a:p>
          <a:p>
            <a:r>
              <a:rPr lang="en-US" altLang="ja-JP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group timing </a:t>
            </a:r>
            <a:r>
              <a:rPr lang="en-US" altLang="ja-JP" sz="2400" b="1" dirty="0">
                <a:solidFill>
                  <a:schemeClr val="tx1"/>
                </a:solidFill>
              </a:rPr>
              <a:t>&amp; geolocation accuracy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Peak offsets were less than the GLM frame rate &amp; ground sample distance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New parallax correction by ABI CTH slightly improved location accuracy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DB2E0C-6F54-714E-80C6-2616F003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7888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03EE04-1523-8F4F-ABE6-38637807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41</a:t>
            </a:fld>
            <a:endParaRPr lang="en-US" altLang="ja-JP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86975A-AA2A-0248-88E8-9B1A8FAFE87B}"/>
              </a:ext>
            </a:extLst>
          </p:cNvPr>
          <p:cNvSpPr/>
          <p:nvPr/>
        </p:nvSpPr>
        <p:spPr>
          <a:xfrm>
            <a:off x="0" y="0"/>
            <a:ext cx="12192000" cy="7223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7092950" algn="l"/>
              </a:tabLst>
            </a:pP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4B55B3-0822-8842-B999-2CFD78D2B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547" y="2287215"/>
            <a:ext cx="3568700" cy="33909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51A838-3875-AA4C-89EA-4573F9AF6828}"/>
              </a:ext>
            </a:extLst>
          </p:cNvPr>
          <p:cNvSpPr txBox="1"/>
          <p:nvPr/>
        </p:nvSpPr>
        <p:spPr>
          <a:xfrm>
            <a:off x="2078714" y="528747"/>
            <a:ext cx="8034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kumimoji="1" lang="ja-JP" altLang="en-US" sz="4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0B6EAA5-1D24-D34B-A2AC-54B356DCF2AE}"/>
              </a:ext>
            </a:extLst>
          </p:cNvPr>
          <p:cNvSpPr/>
          <p:nvPr/>
        </p:nvSpPr>
        <p:spPr>
          <a:xfrm>
            <a:off x="9499123" y="5933870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GOES-16</a:t>
            </a:r>
            <a:endParaRPr lang="ja-JP" altLang="en-US" sz="200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3D11731-BEEC-D644-A05E-64732BACA0E0}"/>
              </a:ext>
            </a:extLst>
          </p:cNvPr>
          <p:cNvSpPr/>
          <p:nvPr/>
        </p:nvSpPr>
        <p:spPr>
          <a:xfrm>
            <a:off x="5448226" y="5933870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GOES-17</a:t>
            </a:r>
            <a:endParaRPr lang="ja-JP" altLang="en-US" sz="200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3906830-3587-8E41-A58E-9289DF8F75E5}"/>
              </a:ext>
            </a:extLst>
          </p:cNvPr>
          <p:cNvSpPr/>
          <p:nvPr/>
        </p:nvSpPr>
        <p:spPr>
          <a:xfrm>
            <a:off x="1322604" y="5933870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Himawari-8</a:t>
            </a:r>
            <a:endParaRPr lang="ja-JP" altLang="en-US" sz="20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C96CD76-3D96-8B41-A494-C19A2107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0" y="2287215"/>
            <a:ext cx="3556000" cy="33909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4D47A0F-8E17-7042-986E-C26EF9FB6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53" y="2287215"/>
            <a:ext cx="3530600" cy="34036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1A89D0F-8B5E-1347-9271-5A11DD9AB32C}"/>
              </a:ext>
            </a:extLst>
          </p:cNvPr>
          <p:cNvSpPr/>
          <p:nvPr/>
        </p:nvSpPr>
        <p:spPr>
          <a:xfrm>
            <a:off x="7731178" y="6538912"/>
            <a:ext cx="40381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created by RAMMB/CIRA SLIDER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460993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CD073-7F76-564A-AF96-27A8F5E14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Backup slides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5BE507-8320-1344-A837-7EEA3839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0581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0A256A-9151-AE45-8FDB-A529500C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658" y="1793911"/>
            <a:ext cx="4304082" cy="42215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312AD1C-5DC0-F544-BCCF-CDAF8E7E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</a:t>
            </a:r>
            <a:r>
              <a:rPr lang="en-US" altLang="ja-JP" dirty="0"/>
              <a:t>d</a:t>
            </a:r>
            <a:r>
              <a:rPr kumimoji="1" lang="en-US" altLang="ja-JP" dirty="0"/>
              <a:t>etection method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80245BF-0C34-4148-81D1-2A8B06D4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0" y="1639839"/>
            <a:ext cx="7594168" cy="3931666"/>
          </a:xfrm>
        </p:spPr>
        <p:txBody>
          <a:bodyPr>
            <a:normAutofit/>
          </a:bodyPr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GLM generates a background image every 2.5 min.</a:t>
            </a:r>
          </a:p>
          <a:p>
            <a:endParaRPr kumimoji="1" lang="en-US" altLang="ja-JP" sz="800" dirty="0">
              <a:solidFill>
                <a:schemeClr val="tx1"/>
              </a:solidFill>
            </a:endParaRPr>
          </a:p>
          <a:p>
            <a:r>
              <a:rPr lang="en" altLang="ja-JP" sz="2400" dirty="0">
                <a:solidFill>
                  <a:schemeClr val="tx1"/>
                </a:solidFill>
              </a:rPr>
              <a:t>Pixels Illuminated above the </a:t>
            </a:r>
            <a:r>
              <a:rPr lang="en-US" altLang="ja-JP" sz="2400" dirty="0">
                <a:solidFill>
                  <a:schemeClr val="tx1"/>
                </a:solidFill>
              </a:rPr>
              <a:t>background level are detected with the 2 </a:t>
            </a:r>
            <a:r>
              <a:rPr lang="en-US" altLang="ja-JP" sz="2400" dirty="0" err="1">
                <a:solidFill>
                  <a:schemeClr val="tx1"/>
                </a:solidFill>
              </a:rPr>
              <a:t>ms</a:t>
            </a:r>
            <a:r>
              <a:rPr lang="en-US" altLang="ja-JP" sz="2400" dirty="0">
                <a:solidFill>
                  <a:schemeClr val="tx1"/>
                </a:solidFill>
              </a:rPr>
              <a:t> frame rate.</a:t>
            </a:r>
          </a:p>
          <a:p>
            <a:pPr lvl="1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This onboard processing reduces 12.5 Gbps data stream to ~6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Mbps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downlink.</a:t>
            </a:r>
          </a:p>
          <a:p>
            <a:pPr lvl="1"/>
            <a:endParaRPr lang="en-US" altLang="ja-JP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Ground filters refine these events.</a:t>
            </a:r>
          </a:p>
          <a:p>
            <a:endParaRPr lang="en-US" altLang="ja-JP" sz="8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Then, the Lightning Cluster Filter Algorithm (LCFA) combines events into groups and groups into flashes.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CB88B7-40DF-2F45-AC7B-9FFCF6FE0858}"/>
              </a:ext>
            </a:extLst>
          </p:cNvPr>
          <p:cNvSpPr txBox="1"/>
          <p:nvPr/>
        </p:nvSpPr>
        <p:spPr>
          <a:xfrm>
            <a:off x="8524862" y="6119725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Image: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GOES-R Series Data Book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B34879A-5734-0A47-B49D-708CE21ADBD6}"/>
              </a:ext>
            </a:extLst>
          </p:cNvPr>
          <p:cNvSpPr txBox="1"/>
          <p:nvPr/>
        </p:nvSpPr>
        <p:spPr>
          <a:xfrm>
            <a:off x="8539289" y="1424797"/>
            <a:ext cx="2919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GLM background image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142677-A7D2-884C-9404-7C4C9FC4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961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798D89-C22F-F341-8DE3-6726C35D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B) Flash detection efficiency analysis</a:t>
            </a:r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2E068100-5DC7-CC42-9DD3-4E94C70AD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3" y="1212691"/>
            <a:ext cx="11351151" cy="438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GLM flash detection efficiency relative to E</a:t>
            </a:r>
            <a:r>
              <a:rPr kumimoji="1" lang="en-US" altLang="ja-JP" sz="2400" dirty="0">
                <a:solidFill>
                  <a:schemeClr val="tx1"/>
                </a:solidFill>
              </a:rPr>
              <a:t>NTLN (DE</a:t>
            </a:r>
            <a:r>
              <a:rPr lang="en-US" altLang="ja-JP" sz="2400" baseline="-25000" dirty="0">
                <a:solidFill>
                  <a:schemeClr val="tx1"/>
                </a:solidFill>
              </a:rPr>
              <a:t>GE</a:t>
            </a:r>
            <a:r>
              <a:rPr kumimoji="1" lang="en-US" altLang="ja-JP" sz="2400" dirty="0">
                <a:solidFill>
                  <a:schemeClr val="tx1"/>
                </a:solidFill>
              </a:rPr>
              <a:t>) was derived and vice versa (DE</a:t>
            </a:r>
            <a:r>
              <a:rPr kumimoji="1" lang="en-US" altLang="ja-JP" sz="2400" baseline="-25000" dirty="0">
                <a:solidFill>
                  <a:schemeClr val="tx1"/>
                </a:solidFill>
              </a:rPr>
              <a:t>EG</a:t>
            </a:r>
            <a:r>
              <a:rPr kumimoji="1" lang="en-US" altLang="ja-JP" sz="2400" dirty="0">
                <a:solidFill>
                  <a:schemeClr val="tx1"/>
                </a:solidFill>
              </a:rPr>
              <a:t>).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</a:rPr>
              <a:t>Definition:</a:t>
            </a:r>
          </a:p>
          <a:p>
            <a:pPr marL="0" indent="0">
              <a:buNone/>
            </a:pPr>
            <a:endParaRPr lang="en-US" altLang="ja-JP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condition: a ENTLN flash is coincident with a GLM flash if:</a:t>
            </a:r>
          </a:p>
          <a:p>
            <a:pPr lvl="1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Durations of the two flashes are separated (         ) by less than a given temporal window, and</a:t>
            </a:r>
          </a:p>
          <a:p>
            <a:pPr lvl="1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Distance between the two flash centers (         ) is less than a given spatial window.</a:t>
            </a:r>
            <a:endParaRPr lang="en-US" altLang="ja-JP" sz="2000" dirty="0"/>
          </a:p>
          <a:p>
            <a:r>
              <a:rPr lang="en-US" altLang="ja-JP" sz="2400" dirty="0">
                <a:solidFill>
                  <a:schemeClr val="tx1"/>
                </a:solidFill>
              </a:rPr>
              <a:t>Matching windows:</a:t>
            </a:r>
          </a:p>
          <a:p>
            <a:pPr lvl="1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DE increases with the increasing matching windows.</a:t>
            </a:r>
          </a:p>
          <a:p>
            <a:pPr lvl="1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25 km and 0.1 s were used in this study.</a:t>
            </a:r>
          </a:p>
          <a:p>
            <a:pPr marL="457200" lvl="1" indent="0">
              <a:buNone/>
            </a:pPr>
            <a:endParaRPr lang="en-US" altLang="ja-JP" sz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1826D721-459B-0E4D-8A2D-CDD7E8034686}"/>
                  </a:ext>
                </a:extLst>
              </p:cNvPr>
              <p:cNvSpPr/>
              <p:nvPr/>
            </p:nvSpPr>
            <p:spPr>
              <a:xfrm>
                <a:off x="-202147" y="2343218"/>
                <a:ext cx="4062662" cy="718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sz="2000" b="0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𝐺𝐸</m:t>
                      </m:r>
                      <m:r>
                        <a:rPr lang="en-US" altLang="ja-JP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ja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1826D721-459B-0E4D-8A2D-CDD7E80346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2147" y="2343218"/>
                <a:ext cx="4062662" cy="718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5937754-6921-A445-995C-75484C7EAD40}"/>
              </a:ext>
            </a:extLst>
          </p:cNvPr>
          <p:cNvSpPr/>
          <p:nvPr/>
        </p:nvSpPr>
        <p:spPr>
          <a:xfrm>
            <a:off x="2798411" y="2298315"/>
            <a:ext cx="6322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i="1" dirty="0">
                <a:latin typeface="Cambria Math" panose="02040503050406030204" pitchFamily="18" charset="0"/>
              </a:rPr>
              <a:t>N</a:t>
            </a:r>
            <a:r>
              <a:rPr lang="en-US" altLang="ja-JP" sz="2000" i="1" baseline="-25000" dirty="0">
                <a:latin typeface="Cambria Math" panose="02040503050406030204" pitchFamily="18" charset="0"/>
              </a:rPr>
              <a:t>GE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of ENTLN flashes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coincident with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GLM flashes</a:t>
            </a:r>
          </a:p>
          <a:p>
            <a:r>
              <a:rPr lang="en-US" altLang="ja-JP" sz="2000" i="1" dirty="0">
                <a:latin typeface="Cambria Math" panose="02040503050406030204" pitchFamily="18" charset="0"/>
              </a:rPr>
              <a:t>N</a:t>
            </a:r>
            <a:r>
              <a:rPr lang="en-US" altLang="ja-JP" sz="2000" i="1" baseline="-25000" dirty="0">
                <a:latin typeface="Cambria Math" panose="02040503050406030204" pitchFamily="18" charset="0"/>
              </a:rPr>
              <a:t>E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# of ENTLN flashes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279FF06-97F7-D842-B778-7F0184A4D316}"/>
              </a:ext>
            </a:extLst>
          </p:cNvPr>
          <p:cNvSpPr/>
          <p:nvPr/>
        </p:nvSpPr>
        <p:spPr>
          <a:xfrm>
            <a:off x="8738550" y="1905669"/>
            <a:ext cx="68480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EC37DA2-AC10-754A-828E-B767A9BF8432}"/>
              </a:ext>
            </a:extLst>
          </p:cNvPr>
          <p:cNvSpPr/>
          <p:nvPr/>
        </p:nvSpPr>
        <p:spPr>
          <a:xfrm>
            <a:off x="10687524" y="1915294"/>
            <a:ext cx="94128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ENTLN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E2F6249-7E20-914A-85C3-598425012FFC}"/>
              </a:ext>
            </a:extLst>
          </p:cNvPr>
          <p:cNvSpPr txBox="1"/>
          <p:nvPr/>
        </p:nvSpPr>
        <p:spPr>
          <a:xfrm>
            <a:off x="9733498" y="1674353"/>
            <a:ext cx="75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endParaRPr kumimoji="1" lang="ja-JP" altLang="en-US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216995D7-D1A6-7D42-A9D7-4657756CF07C}"/>
              </a:ext>
            </a:extLst>
          </p:cNvPr>
          <p:cNvCxnSpPr>
            <a:cxnSpLocks/>
          </p:cNvCxnSpPr>
          <p:nvPr/>
        </p:nvCxnSpPr>
        <p:spPr>
          <a:xfrm flipH="1">
            <a:off x="9627282" y="2147487"/>
            <a:ext cx="926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353EBBD-6455-8E45-94F0-E245C68400E3}"/>
              </a:ext>
            </a:extLst>
          </p:cNvPr>
          <p:cNvCxnSpPr>
            <a:cxnSpLocks/>
          </p:cNvCxnSpPr>
          <p:nvPr/>
        </p:nvCxnSpPr>
        <p:spPr>
          <a:xfrm>
            <a:off x="9652779" y="2054917"/>
            <a:ext cx="9450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0B1B45-7AAE-5949-B54B-55E79619393A}"/>
              </a:ext>
            </a:extLst>
          </p:cNvPr>
          <p:cNvSpPr txBox="1"/>
          <p:nvPr/>
        </p:nvSpPr>
        <p:spPr>
          <a:xfrm>
            <a:off x="9744563" y="2162506"/>
            <a:ext cx="758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endParaRPr kumimoji="1" lang="ja-JP" altLang="en-US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60C89CB-FCE4-5E45-B4FE-F32BA204B0E5}"/>
              </a:ext>
            </a:extLst>
          </p:cNvPr>
          <p:cNvCxnSpPr>
            <a:cxnSpLocks/>
          </p:cNvCxnSpPr>
          <p:nvPr/>
        </p:nvCxnSpPr>
        <p:spPr>
          <a:xfrm>
            <a:off x="7991447" y="5310918"/>
            <a:ext cx="709178" cy="1000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DD1EF828-C8F2-9E40-A92F-018D73B2F3F2}"/>
              </a:ext>
            </a:extLst>
          </p:cNvPr>
          <p:cNvCxnSpPr>
            <a:cxnSpLocks/>
          </p:cNvCxnSpPr>
          <p:nvPr/>
        </p:nvCxnSpPr>
        <p:spPr>
          <a:xfrm>
            <a:off x="7843184" y="5423808"/>
            <a:ext cx="30407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87BF767-F6F5-334E-952E-4F19BD368612}"/>
              </a:ext>
            </a:extLst>
          </p:cNvPr>
          <p:cNvSpPr/>
          <p:nvPr/>
        </p:nvSpPr>
        <p:spPr>
          <a:xfrm>
            <a:off x="10924995" y="5227318"/>
            <a:ext cx="689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ja-JP" altLang="en-US"/>
          </a:p>
        </p:txBody>
      </p:sp>
      <p:sp>
        <p:nvSpPr>
          <p:cNvPr id="51" name="稲妻 50">
            <a:extLst>
              <a:ext uri="{FF2B5EF4-FFF2-40B4-BE49-F238E27FC236}">
                <a16:creationId xmlns:a16="http://schemas.microsoft.com/office/drawing/2014/main" id="{3E6B4BD3-A79F-DE4F-81F2-8C6CABEBEE14}"/>
              </a:ext>
            </a:extLst>
          </p:cNvPr>
          <p:cNvSpPr/>
          <p:nvPr/>
        </p:nvSpPr>
        <p:spPr>
          <a:xfrm>
            <a:off x="8071350" y="4871290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7E564332-FA92-C445-A496-B5A61D6C53EE}"/>
              </a:ext>
            </a:extLst>
          </p:cNvPr>
          <p:cNvCxnSpPr>
            <a:cxnSpLocks/>
          </p:cNvCxnSpPr>
          <p:nvPr/>
        </p:nvCxnSpPr>
        <p:spPr>
          <a:xfrm>
            <a:off x="9636315" y="5320920"/>
            <a:ext cx="74605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稲妻 52">
            <a:extLst>
              <a:ext uri="{FF2B5EF4-FFF2-40B4-BE49-F238E27FC236}">
                <a16:creationId xmlns:a16="http://schemas.microsoft.com/office/drawing/2014/main" id="{C541BA7B-604A-4E4D-88EA-6083C76CCAB8}"/>
              </a:ext>
            </a:extLst>
          </p:cNvPr>
          <p:cNvSpPr/>
          <p:nvPr/>
        </p:nvSpPr>
        <p:spPr>
          <a:xfrm>
            <a:off x="9766999" y="4887594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8ED8B80C-E160-644A-9BBB-F3A0B47DBB32}"/>
              </a:ext>
            </a:extLst>
          </p:cNvPr>
          <p:cNvSpPr/>
          <p:nvPr/>
        </p:nvSpPr>
        <p:spPr>
          <a:xfrm>
            <a:off x="7732607" y="453727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ENTLN</a:t>
            </a:r>
            <a:endParaRPr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2B18EE8-CE92-6E46-99D3-A31D13FC7DE3}"/>
              </a:ext>
            </a:extLst>
          </p:cNvPr>
          <p:cNvSpPr/>
          <p:nvPr/>
        </p:nvSpPr>
        <p:spPr>
          <a:xfrm>
            <a:off x="9619986" y="4573565"/>
            <a:ext cx="70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</a:t>
            </a:r>
            <a:endParaRPr lang="ja-JP" altLang="en-US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3BEDA0D9-1464-F149-92E1-57C5F2DB79D1}"/>
              </a:ext>
            </a:extLst>
          </p:cNvPr>
          <p:cNvCxnSpPr>
            <a:cxnSpLocks/>
          </p:cNvCxnSpPr>
          <p:nvPr/>
        </p:nvCxnSpPr>
        <p:spPr>
          <a:xfrm>
            <a:off x="5460271" y="7866986"/>
            <a:ext cx="40201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3CDD8214-9C8D-6143-893C-15624B27FC4C}"/>
              </a:ext>
            </a:extLst>
          </p:cNvPr>
          <p:cNvSpPr/>
          <p:nvPr/>
        </p:nvSpPr>
        <p:spPr>
          <a:xfrm>
            <a:off x="9148560" y="7942060"/>
            <a:ext cx="689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ja-JP" altLang="en-US"/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6B06B860-246C-094F-9170-485231DD96DB}"/>
              </a:ext>
            </a:extLst>
          </p:cNvPr>
          <p:cNvCxnSpPr>
            <a:cxnSpLocks/>
          </p:cNvCxnSpPr>
          <p:nvPr/>
        </p:nvCxnSpPr>
        <p:spPr>
          <a:xfrm>
            <a:off x="8673890" y="5322638"/>
            <a:ext cx="103503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稲妻 93">
            <a:extLst>
              <a:ext uri="{FF2B5EF4-FFF2-40B4-BE49-F238E27FC236}">
                <a16:creationId xmlns:a16="http://schemas.microsoft.com/office/drawing/2014/main" id="{E04EF46E-080F-D34F-9459-89C565D32418}"/>
              </a:ext>
            </a:extLst>
          </p:cNvPr>
          <p:cNvSpPr/>
          <p:nvPr/>
        </p:nvSpPr>
        <p:spPr>
          <a:xfrm>
            <a:off x="8649259" y="6309275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稲妻 95">
            <a:extLst>
              <a:ext uri="{FF2B5EF4-FFF2-40B4-BE49-F238E27FC236}">
                <a16:creationId xmlns:a16="http://schemas.microsoft.com/office/drawing/2014/main" id="{D4F597E0-C006-C04C-8B32-31DF87A9B1C5}"/>
              </a:ext>
            </a:extLst>
          </p:cNvPr>
          <p:cNvSpPr/>
          <p:nvPr/>
        </p:nvSpPr>
        <p:spPr>
          <a:xfrm>
            <a:off x="9597686" y="5921114"/>
            <a:ext cx="481012" cy="41620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2B224DF0-E7B7-0E4D-83DF-F0577246AFB9}"/>
              </a:ext>
            </a:extLst>
          </p:cNvPr>
          <p:cNvCxnSpPr>
            <a:cxnSpLocks/>
          </p:cNvCxnSpPr>
          <p:nvPr/>
        </p:nvCxnSpPr>
        <p:spPr>
          <a:xfrm flipV="1">
            <a:off x="8910815" y="6134820"/>
            <a:ext cx="988477" cy="40499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A1F5ABDD-BF05-5744-A308-5BF4632597C3}"/>
              </a:ext>
            </a:extLst>
          </p:cNvPr>
          <p:cNvCxnSpPr>
            <a:cxnSpLocks/>
          </p:cNvCxnSpPr>
          <p:nvPr/>
        </p:nvCxnSpPr>
        <p:spPr>
          <a:xfrm>
            <a:off x="7427543" y="5555499"/>
            <a:ext cx="4139494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FFF82DA9-D2A5-194E-9811-CCD49DD3B373}"/>
              </a:ext>
            </a:extLst>
          </p:cNvPr>
          <p:cNvSpPr/>
          <p:nvPr/>
        </p:nvSpPr>
        <p:spPr>
          <a:xfrm>
            <a:off x="10534980" y="5630530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endParaRPr lang="ja-JP" altLang="en-US"/>
          </a:p>
        </p:txBody>
      </p:sp>
      <p:cxnSp>
        <p:nvCxnSpPr>
          <p:cNvPr id="122" name="直線矢印コネクタ 121">
            <a:extLst>
              <a:ext uri="{FF2B5EF4-FFF2-40B4-BE49-F238E27FC236}">
                <a16:creationId xmlns:a16="http://schemas.microsoft.com/office/drawing/2014/main" id="{5953BF30-5033-8740-BDAE-92B0FB8E5924}"/>
              </a:ext>
            </a:extLst>
          </p:cNvPr>
          <p:cNvCxnSpPr>
            <a:cxnSpLocks/>
          </p:cNvCxnSpPr>
          <p:nvPr/>
        </p:nvCxnSpPr>
        <p:spPr>
          <a:xfrm>
            <a:off x="6144987" y="3934064"/>
            <a:ext cx="621256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47852555-6FBB-EB48-BDFC-E2C0146D81FA}"/>
              </a:ext>
            </a:extLst>
          </p:cNvPr>
          <p:cNvCxnSpPr>
            <a:cxnSpLocks/>
          </p:cNvCxnSpPr>
          <p:nvPr/>
        </p:nvCxnSpPr>
        <p:spPr>
          <a:xfrm flipV="1">
            <a:off x="5774000" y="4266275"/>
            <a:ext cx="645039" cy="1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42A957A-3E87-A848-8029-4DB2FB04E05B}"/>
              </a:ext>
            </a:extLst>
          </p:cNvPr>
          <p:cNvSpPr/>
          <p:nvPr/>
        </p:nvSpPr>
        <p:spPr>
          <a:xfrm>
            <a:off x="8114378" y="5945923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ENTLN</a:t>
            </a:r>
            <a:endParaRPr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8A9598B-6BE6-2E44-AA1E-2B0DEE78D0EC}"/>
              </a:ext>
            </a:extLst>
          </p:cNvPr>
          <p:cNvSpPr/>
          <p:nvPr/>
        </p:nvSpPr>
        <p:spPr>
          <a:xfrm>
            <a:off x="9412066" y="5604315"/>
            <a:ext cx="709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GLM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F509AD-C575-5942-8BFD-E776A46B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69627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3EFB12F-C2CB-2B40-91F0-92FA78003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68" y="1210277"/>
            <a:ext cx="3137535" cy="25888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E1B5DD7-7AA2-564A-8AE7-4C3B33D1A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94" y="1210513"/>
            <a:ext cx="3137535" cy="25888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B32EC46-B8CF-8442-BE91-6195A7097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306" y="1210513"/>
            <a:ext cx="3137535" cy="258889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0419407-1008-074E-A8E1-66D4794DC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160" y="1233537"/>
            <a:ext cx="3137535" cy="258889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62257F6-6E7D-054D-A8A1-C79A888DB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15" y="4155055"/>
            <a:ext cx="3137535" cy="258889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45AF470-95CF-124A-B119-421FFFCB4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1625" y="4172772"/>
            <a:ext cx="3137535" cy="258889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30800C3-C402-E348-8E77-6CAE2F43D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7083" y="4165539"/>
            <a:ext cx="3137535" cy="258889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B2EAE47-07FC-8048-8F2F-8C8BDF8FB9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2897" y="4177366"/>
            <a:ext cx="3137535" cy="25888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55E9327-A087-A548-9FDC-29D34C42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ENTLN DE diurnal variation</a:t>
            </a:r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B4CE228F-00A7-2848-8959-E75AD318B784}"/>
              </a:ext>
            </a:extLst>
          </p:cNvPr>
          <p:cNvCxnSpPr>
            <a:cxnSpLocks/>
          </p:cNvCxnSpPr>
          <p:nvPr/>
        </p:nvCxnSpPr>
        <p:spPr>
          <a:xfrm flipH="1" flipV="1">
            <a:off x="2294395" y="1403632"/>
            <a:ext cx="325188" cy="23920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271A360-57AB-604A-83CA-693453516C08}"/>
              </a:ext>
            </a:extLst>
          </p:cNvPr>
          <p:cNvCxnSpPr>
            <a:cxnSpLocks/>
          </p:cNvCxnSpPr>
          <p:nvPr/>
        </p:nvCxnSpPr>
        <p:spPr>
          <a:xfrm flipH="1" flipV="1">
            <a:off x="1576237" y="1397122"/>
            <a:ext cx="1052994" cy="24253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24EBF17-FD1C-3A4D-AD7A-C321FD327D2C}"/>
              </a:ext>
            </a:extLst>
          </p:cNvPr>
          <p:cNvSpPr/>
          <p:nvPr/>
        </p:nvSpPr>
        <p:spPr>
          <a:xfrm>
            <a:off x="2428150" y="3713185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solar intrusion</a:t>
            </a:r>
            <a:endParaRPr lang="ja-JP" altLang="en-US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1FA8EBCC-0056-8E49-B209-499E03A6A669}"/>
              </a:ext>
            </a:extLst>
          </p:cNvPr>
          <p:cNvCxnSpPr>
            <a:cxnSpLocks/>
          </p:cNvCxnSpPr>
          <p:nvPr/>
        </p:nvCxnSpPr>
        <p:spPr>
          <a:xfrm flipH="1" flipV="1">
            <a:off x="2583020" y="4945126"/>
            <a:ext cx="17332" cy="16495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CC0EAD6-365B-FF45-881D-027BEC35ECF7}"/>
              </a:ext>
            </a:extLst>
          </p:cNvPr>
          <p:cNvSpPr/>
          <p:nvPr/>
        </p:nvSpPr>
        <p:spPr>
          <a:xfrm>
            <a:off x="1887441" y="6558142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linear artifacts</a:t>
            </a:r>
            <a:endParaRPr lang="ja-JP" altLang="en-US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36D58C29-1883-8F43-BF02-B1FEB18BCF09}"/>
              </a:ext>
            </a:extLst>
          </p:cNvPr>
          <p:cNvCxnSpPr>
            <a:cxnSpLocks/>
            <a:stCxn id="56" idx="0"/>
          </p:cNvCxnSpPr>
          <p:nvPr/>
        </p:nvCxnSpPr>
        <p:spPr>
          <a:xfrm flipV="1">
            <a:off x="8916892" y="2784724"/>
            <a:ext cx="940669" cy="9836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DBBAE33F-AE65-1042-A5BF-B3CEDF9103EE}"/>
              </a:ext>
            </a:extLst>
          </p:cNvPr>
          <p:cNvSpPr/>
          <p:nvPr/>
        </p:nvSpPr>
        <p:spPr>
          <a:xfrm>
            <a:off x="7663985" y="3768372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day-time artifacts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円/楕円 56">
            <a:extLst>
              <a:ext uri="{FF2B5EF4-FFF2-40B4-BE49-F238E27FC236}">
                <a16:creationId xmlns:a16="http://schemas.microsoft.com/office/drawing/2014/main" id="{008997FE-D1B6-5043-AB8B-8B7BA7FA56AA}"/>
              </a:ext>
            </a:extLst>
          </p:cNvPr>
          <p:cNvSpPr/>
          <p:nvPr/>
        </p:nvSpPr>
        <p:spPr>
          <a:xfrm rot="2459656">
            <a:off x="10202576" y="1535906"/>
            <a:ext cx="669907" cy="159598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6946CA4A-0C97-EC4B-8A32-5F5D1AD33529}"/>
              </a:ext>
            </a:extLst>
          </p:cNvPr>
          <p:cNvCxnSpPr>
            <a:cxnSpLocks/>
          </p:cNvCxnSpPr>
          <p:nvPr/>
        </p:nvCxnSpPr>
        <p:spPr>
          <a:xfrm flipH="1" flipV="1">
            <a:off x="2053909" y="5954588"/>
            <a:ext cx="321232" cy="6401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13497B04-64DD-D24A-8243-4DCFF4FC9A22}"/>
              </a:ext>
            </a:extLst>
          </p:cNvPr>
          <p:cNvCxnSpPr>
            <a:cxnSpLocks/>
          </p:cNvCxnSpPr>
          <p:nvPr/>
        </p:nvCxnSpPr>
        <p:spPr>
          <a:xfrm flipV="1">
            <a:off x="2887604" y="5102352"/>
            <a:ext cx="1931274" cy="14923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6E82674F-3921-6240-A0DA-9FF6D361117C}"/>
              </a:ext>
            </a:extLst>
          </p:cNvPr>
          <p:cNvCxnSpPr>
            <a:cxnSpLocks/>
          </p:cNvCxnSpPr>
          <p:nvPr/>
        </p:nvCxnSpPr>
        <p:spPr>
          <a:xfrm flipH="1" flipV="1">
            <a:off x="992754" y="3259226"/>
            <a:ext cx="1583215" cy="5488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円/楕円 61">
            <a:extLst>
              <a:ext uri="{FF2B5EF4-FFF2-40B4-BE49-F238E27FC236}">
                <a16:creationId xmlns:a16="http://schemas.microsoft.com/office/drawing/2014/main" id="{DB0164F4-A701-B24C-ADC8-01A1861EB58D}"/>
              </a:ext>
            </a:extLst>
          </p:cNvPr>
          <p:cNvSpPr/>
          <p:nvPr/>
        </p:nvSpPr>
        <p:spPr>
          <a:xfrm rot="2459656">
            <a:off x="7667783" y="1324234"/>
            <a:ext cx="669907" cy="1595982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FA446F8C-3ECF-5E47-9A23-CA4A8522D624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8413276" y="2260962"/>
            <a:ext cx="503616" cy="15074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1FF19574-9CFE-E147-AB27-A387650388A6}"/>
              </a:ext>
            </a:extLst>
          </p:cNvPr>
          <p:cNvSpPr/>
          <p:nvPr/>
        </p:nvSpPr>
        <p:spPr>
          <a:xfrm>
            <a:off x="-64067" y="898225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Nadir local time 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02FF563-A6FD-DB4C-9141-A12C6AEE9E46}"/>
              </a:ext>
            </a:extLst>
          </p:cNvPr>
          <p:cNvSpPr/>
          <p:nvPr/>
        </p:nvSpPr>
        <p:spPr>
          <a:xfrm>
            <a:off x="1650122" y="97712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094B0DD-4493-3645-944D-4CD07BC5303B}"/>
              </a:ext>
            </a:extLst>
          </p:cNvPr>
          <p:cNvSpPr/>
          <p:nvPr/>
        </p:nvSpPr>
        <p:spPr>
          <a:xfrm>
            <a:off x="4441903" y="97907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E2C6559-E8D3-EB4D-92D0-6AE6524AA0F2}"/>
              </a:ext>
            </a:extLst>
          </p:cNvPr>
          <p:cNvSpPr/>
          <p:nvPr/>
        </p:nvSpPr>
        <p:spPr>
          <a:xfrm>
            <a:off x="7182245" y="93086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AA0814CE-E838-B048-9BA4-84995B8EFD49}"/>
              </a:ext>
            </a:extLst>
          </p:cNvPr>
          <p:cNvSpPr/>
          <p:nvPr/>
        </p:nvSpPr>
        <p:spPr>
          <a:xfrm>
            <a:off x="9922587" y="92319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3372318-E83C-3E4E-968B-A7C035A14CF8}"/>
              </a:ext>
            </a:extLst>
          </p:cNvPr>
          <p:cNvSpPr/>
          <p:nvPr/>
        </p:nvSpPr>
        <p:spPr>
          <a:xfrm>
            <a:off x="1576234" y="381449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06F6EE1-3159-9745-99D4-A067B8B8D2AE}"/>
              </a:ext>
            </a:extLst>
          </p:cNvPr>
          <p:cNvSpPr/>
          <p:nvPr/>
        </p:nvSpPr>
        <p:spPr>
          <a:xfrm>
            <a:off x="4442913" y="379570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D5E16D7-3207-EB43-845D-62DA6BCECC9A}"/>
              </a:ext>
            </a:extLst>
          </p:cNvPr>
          <p:cNvSpPr/>
          <p:nvPr/>
        </p:nvSpPr>
        <p:spPr>
          <a:xfrm>
            <a:off x="7182245" y="38080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E22367CF-6FB9-1E45-8D3C-58BBA6537A1C}"/>
              </a:ext>
            </a:extLst>
          </p:cNvPr>
          <p:cNvSpPr/>
          <p:nvPr/>
        </p:nvSpPr>
        <p:spPr>
          <a:xfrm>
            <a:off x="9990355" y="38080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23143D6-A9E9-234C-8CBA-DA81041D49BD}"/>
              </a:ext>
            </a:extLst>
          </p:cNvPr>
          <p:cNvSpPr/>
          <p:nvPr/>
        </p:nvSpPr>
        <p:spPr>
          <a:xfrm>
            <a:off x="5349506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30C14D01-D720-B940-81D8-E9E3571E8DE1}"/>
              </a:ext>
            </a:extLst>
          </p:cNvPr>
          <p:cNvSpPr/>
          <p:nvPr/>
        </p:nvSpPr>
        <p:spPr>
          <a:xfrm>
            <a:off x="6102742" y="4482924"/>
            <a:ext cx="989710" cy="196859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6139629-EF43-EB46-8DAE-B1627010588B}"/>
              </a:ext>
            </a:extLst>
          </p:cNvPr>
          <p:cNvCxnSpPr>
            <a:cxnSpLocks/>
          </p:cNvCxnSpPr>
          <p:nvPr/>
        </p:nvCxnSpPr>
        <p:spPr>
          <a:xfrm flipH="1">
            <a:off x="7076376" y="4137704"/>
            <a:ext cx="1702645" cy="11588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7FF87C-CC5B-B24F-9978-A2467603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3586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5E9327-A087-A548-9FDC-29D34C42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GLM DE diurnal variation</a:t>
            </a:r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5BBA6AE-4C3E-EC41-98B7-AEE2FCB24591}"/>
              </a:ext>
            </a:extLst>
          </p:cNvPr>
          <p:cNvSpPr/>
          <p:nvPr/>
        </p:nvSpPr>
        <p:spPr>
          <a:xfrm>
            <a:off x="-64067" y="898225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Nadir local time 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47E5744-8922-224A-AD91-91CF140BFD22}"/>
              </a:ext>
            </a:extLst>
          </p:cNvPr>
          <p:cNvSpPr/>
          <p:nvPr/>
        </p:nvSpPr>
        <p:spPr>
          <a:xfrm>
            <a:off x="1650122" y="97712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9FFC66E-559F-0B4E-8F2B-628811997CDB}"/>
              </a:ext>
            </a:extLst>
          </p:cNvPr>
          <p:cNvSpPr/>
          <p:nvPr/>
        </p:nvSpPr>
        <p:spPr>
          <a:xfrm>
            <a:off x="4441903" y="97907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BB1F61F-D7FD-8C49-9DE2-5E1117F4E907}"/>
              </a:ext>
            </a:extLst>
          </p:cNvPr>
          <p:cNvSpPr/>
          <p:nvPr/>
        </p:nvSpPr>
        <p:spPr>
          <a:xfrm>
            <a:off x="7182245" y="93086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6D9EBC0-D2FA-4C4C-906F-B0975825FF0B}"/>
              </a:ext>
            </a:extLst>
          </p:cNvPr>
          <p:cNvSpPr/>
          <p:nvPr/>
        </p:nvSpPr>
        <p:spPr>
          <a:xfrm>
            <a:off x="9922587" y="92319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B4D8AD7-6AAC-F049-BBB9-6216ADE42316}"/>
              </a:ext>
            </a:extLst>
          </p:cNvPr>
          <p:cNvSpPr/>
          <p:nvPr/>
        </p:nvSpPr>
        <p:spPr>
          <a:xfrm>
            <a:off x="1576234" y="381449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D5F07B3-D9E7-F84C-8472-6A7AA050D95D}"/>
              </a:ext>
            </a:extLst>
          </p:cNvPr>
          <p:cNvSpPr/>
          <p:nvPr/>
        </p:nvSpPr>
        <p:spPr>
          <a:xfrm>
            <a:off x="4442913" y="379570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D58E2D6-7747-D144-BBB7-57AF39E5F265}"/>
              </a:ext>
            </a:extLst>
          </p:cNvPr>
          <p:cNvSpPr/>
          <p:nvPr/>
        </p:nvSpPr>
        <p:spPr>
          <a:xfrm>
            <a:off x="7182245" y="38080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DCEBD0C-7916-D940-BB93-3D03E7544AF0}"/>
              </a:ext>
            </a:extLst>
          </p:cNvPr>
          <p:cNvSpPr/>
          <p:nvPr/>
        </p:nvSpPr>
        <p:spPr>
          <a:xfrm>
            <a:off x="9990355" y="380803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17996A5-EB1F-4749-B671-C7625458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88" y="1300196"/>
            <a:ext cx="3137535" cy="25888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72D5499-7777-5F4D-A5E7-FB3771C3A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26" y="1282192"/>
            <a:ext cx="3137535" cy="258889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21714D-02B8-AF4F-BE73-10488A65D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820" y="1246031"/>
            <a:ext cx="3137535" cy="25888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FF8E05C-E023-E04F-A19F-1430E89DD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964" y="1230573"/>
            <a:ext cx="3137535" cy="258889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F7DD031-38E5-F045-8920-9DDA0A620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88" y="4104213"/>
            <a:ext cx="3137535" cy="258889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58D05AB-1133-A042-A93F-8C0F25BCC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876" y="4091185"/>
            <a:ext cx="3137535" cy="258889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C55C5A26-FB1F-2843-AD5F-09020D1EF5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5077" y="4092387"/>
            <a:ext cx="3137535" cy="2588895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B4A4E17-B5AC-3F4C-BBD2-DD90960DE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4965" y="4104214"/>
            <a:ext cx="3137535" cy="2588895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DBFE5CB7-9648-6742-9F49-83FB2C862A2C}"/>
              </a:ext>
            </a:extLst>
          </p:cNvPr>
          <p:cNvCxnSpPr>
            <a:cxnSpLocks/>
          </p:cNvCxnSpPr>
          <p:nvPr/>
        </p:nvCxnSpPr>
        <p:spPr>
          <a:xfrm flipH="1" flipV="1">
            <a:off x="1174536" y="4510810"/>
            <a:ext cx="84195" cy="2059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723E5CD0-5C78-EE4F-804C-786C7C37DFA0}"/>
              </a:ext>
            </a:extLst>
          </p:cNvPr>
          <p:cNvCxnSpPr>
            <a:cxnSpLocks/>
          </p:cNvCxnSpPr>
          <p:nvPr/>
        </p:nvCxnSpPr>
        <p:spPr>
          <a:xfrm flipV="1">
            <a:off x="1300522" y="4510810"/>
            <a:ext cx="2483582" cy="2059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50C09E6-FD7C-124D-B02A-EF27346DF000}"/>
              </a:ext>
            </a:extLst>
          </p:cNvPr>
          <p:cNvCxnSpPr>
            <a:cxnSpLocks/>
          </p:cNvCxnSpPr>
          <p:nvPr/>
        </p:nvCxnSpPr>
        <p:spPr>
          <a:xfrm flipV="1">
            <a:off x="1295423" y="4744357"/>
            <a:ext cx="5179390" cy="19802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F72A205-57D9-1342-B749-EF63BCFCAFBB}"/>
              </a:ext>
            </a:extLst>
          </p:cNvPr>
          <p:cNvSpPr/>
          <p:nvPr/>
        </p:nvSpPr>
        <p:spPr>
          <a:xfrm>
            <a:off x="1097226" y="6520164"/>
            <a:ext cx="7263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depression over NW CONUS becomes apparent in the afternoon.</a:t>
            </a:r>
            <a:endParaRPr lang="ja-JP" altLang="en-US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FB4AA831-5AFD-6147-9F88-ACE741363C73}"/>
              </a:ext>
            </a:extLst>
          </p:cNvPr>
          <p:cNvSpPr/>
          <p:nvPr/>
        </p:nvSpPr>
        <p:spPr>
          <a:xfrm>
            <a:off x="5349506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54C4576-EEF4-1F47-8E42-BE891520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487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77BDBE-899B-4C42-90BD-9D41E741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GLM DE IC &amp; CG difference (G16)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E6009D5-7EBB-FD40-87F2-9CE7929E0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08" y="1334143"/>
            <a:ext cx="4880610" cy="402717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903AD18-5208-AD4F-BB16-630F3210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248" y="1307249"/>
            <a:ext cx="4880610" cy="402717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069A39D-3E76-D742-BAAD-47F83E76A3D9}"/>
              </a:ext>
            </a:extLst>
          </p:cNvPr>
          <p:cNvSpPr/>
          <p:nvPr/>
        </p:nvSpPr>
        <p:spPr>
          <a:xfrm>
            <a:off x="2353625" y="1011411"/>
            <a:ext cx="17459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IC</a:t>
            </a:r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FC1F61E-6F73-F743-95C9-ABDA9DF1AEA9}"/>
              </a:ext>
            </a:extLst>
          </p:cNvPr>
          <p:cNvSpPr/>
          <p:nvPr/>
        </p:nvSpPr>
        <p:spPr>
          <a:xfrm>
            <a:off x="7986038" y="982285"/>
            <a:ext cx="18998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CG</a:t>
            </a: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D83CD4C-673C-9E4E-A44B-27FBC2CE4514}"/>
              </a:ext>
            </a:extLst>
          </p:cNvPr>
          <p:cNvSpPr/>
          <p:nvPr/>
        </p:nvSpPr>
        <p:spPr>
          <a:xfrm>
            <a:off x="1653378" y="5684045"/>
            <a:ext cx="9261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depression over NW CONUS is clearer for IC.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DF7D181-1ADF-FA4B-87D8-2E75103060EB}"/>
              </a:ext>
            </a:extLst>
          </p:cNvPr>
          <p:cNvSpPr/>
          <p:nvPr/>
        </p:nvSpPr>
        <p:spPr>
          <a:xfrm>
            <a:off x="5692412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DBA3EE-6F44-BA4B-BC47-D21781E6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9915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77BDBE-899B-4C42-90BD-9D41E741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GLM DE IC &amp; CG difference (G17)</a:t>
            </a:r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069A39D-3E76-D742-BAAD-47F83E76A3D9}"/>
              </a:ext>
            </a:extLst>
          </p:cNvPr>
          <p:cNvSpPr/>
          <p:nvPr/>
        </p:nvSpPr>
        <p:spPr>
          <a:xfrm>
            <a:off x="2353625" y="1011411"/>
            <a:ext cx="17459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IC</a:t>
            </a:r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FC1F61E-6F73-F743-95C9-ABDA9DF1AEA9}"/>
              </a:ext>
            </a:extLst>
          </p:cNvPr>
          <p:cNvSpPr/>
          <p:nvPr/>
        </p:nvSpPr>
        <p:spPr>
          <a:xfrm>
            <a:off x="7986038" y="982285"/>
            <a:ext cx="18998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CG</a:t>
            </a:r>
            <a:endParaRPr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DF7D181-1ADF-FA4B-87D8-2E75103060EB}"/>
              </a:ext>
            </a:extLst>
          </p:cNvPr>
          <p:cNvSpPr/>
          <p:nvPr/>
        </p:nvSpPr>
        <p:spPr>
          <a:xfrm>
            <a:off x="5692412" y="89219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MAM 2019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DBA3EE-6F44-BA4B-BC47-D21781E6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DAD767C-A487-934F-B4EC-78A12634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56" y="1551647"/>
            <a:ext cx="5229225" cy="43148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A54A82-B598-684C-AD48-A7A48B898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223" y="1551648"/>
            <a:ext cx="5229225" cy="4314825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3A0B5D3-65BE-B54A-99B0-0413D2874A10}"/>
              </a:ext>
            </a:extLst>
          </p:cNvPr>
          <p:cNvSpPr/>
          <p:nvPr/>
        </p:nvSpPr>
        <p:spPr>
          <a:xfrm>
            <a:off x="1653378" y="5902708"/>
            <a:ext cx="9261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altLang="ja-JP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altLang="ja-JP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depression over NE CONUS is clearer for IC.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654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661BC83-FFFA-A84C-80B3-282250D9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01" y="1301324"/>
            <a:ext cx="4880610" cy="40271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322A787-4ABC-374F-A944-787B83C3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GOES16 vs 17 DE comparison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F49FC3-4AB3-7641-8510-04DD5090B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49</a:t>
            </a:fld>
            <a:endParaRPr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18B1C39-694B-E742-A8FB-9CDFA186E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920" y="1301324"/>
            <a:ext cx="4880610" cy="402717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0EF1159-1BE0-FA43-8026-E876DD20C55A}"/>
              </a:ext>
            </a:extLst>
          </p:cNvPr>
          <p:cNvSpPr/>
          <p:nvPr/>
        </p:nvSpPr>
        <p:spPr>
          <a:xfrm>
            <a:off x="8213285" y="944062"/>
            <a:ext cx="21916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GOES-16 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FB1324-13C4-5E4D-9190-0D5FEDB9A9B9}"/>
              </a:ext>
            </a:extLst>
          </p:cNvPr>
          <p:cNvSpPr/>
          <p:nvPr/>
        </p:nvSpPr>
        <p:spPr>
          <a:xfrm>
            <a:off x="2132089" y="944062"/>
            <a:ext cx="21916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GOES-17 DE</a:t>
            </a:r>
            <a:r>
              <a:rPr lang="en-US" altLang="ja-JP" sz="24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692092C-160C-BC44-A97C-DABD509770CF}"/>
              </a:ext>
            </a:extLst>
          </p:cNvPr>
          <p:cNvSpPr/>
          <p:nvPr/>
        </p:nvSpPr>
        <p:spPr>
          <a:xfrm>
            <a:off x="328487" y="5497044"/>
            <a:ext cx="108734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GOES-17 GLM DE decreases over </a:t>
            </a:r>
            <a:r>
              <a:rPr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CONUS</a:t>
            </a: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instead of </a:t>
            </a:r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 CONUS.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depression is sensor specific and occurs high boresight angle over land.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9DA133C-5670-EE42-A9A9-FEBB54F705BA}"/>
              </a:ext>
            </a:extLst>
          </p:cNvPr>
          <p:cNvGrpSpPr/>
          <p:nvPr/>
        </p:nvGrpSpPr>
        <p:grpSpPr>
          <a:xfrm>
            <a:off x="4169664" y="1405727"/>
            <a:ext cx="4419539" cy="1092675"/>
            <a:chOff x="4169664" y="1405727"/>
            <a:chExt cx="4419539" cy="1092675"/>
          </a:xfrm>
        </p:grpSpPr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1FCC91A2-375D-8F42-AC24-2BED7BC50C16}"/>
                </a:ext>
              </a:extLst>
            </p:cNvPr>
            <p:cNvSpPr/>
            <p:nvPr/>
          </p:nvSpPr>
          <p:spPr>
            <a:xfrm>
              <a:off x="4169664" y="1419706"/>
              <a:ext cx="1060705" cy="1078696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>
              <a:extLst>
                <a:ext uri="{FF2B5EF4-FFF2-40B4-BE49-F238E27FC236}">
                  <a16:creationId xmlns:a16="http://schemas.microsoft.com/office/drawing/2014/main" id="{FD68FAFB-51C3-A449-BCA6-75F45076B23F}"/>
                </a:ext>
              </a:extLst>
            </p:cNvPr>
            <p:cNvSpPr/>
            <p:nvPr/>
          </p:nvSpPr>
          <p:spPr>
            <a:xfrm>
              <a:off x="7528498" y="1405727"/>
              <a:ext cx="1060705" cy="1078696"/>
            </a:xfrm>
            <a:prstGeom prst="ellipse">
              <a:avLst/>
            </a:prstGeom>
            <a:noFill/>
            <a:ln w="508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54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637FB9-6EB3-4646-AD01-16F3100D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What JMA does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302C75-29F1-FF43-9C77-05BBF3C6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357"/>
            <a:ext cx="10515600" cy="4935993"/>
          </a:xfrm>
        </p:spPr>
        <p:txBody>
          <a:bodyPr>
            <a:normAutofit/>
          </a:bodyPr>
          <a:lstStyle/>
          <a:p>
            <a:r>
              <a:rPr lang="en-US" altLang="ja-JP" sz="2800" dirty="0">
                <a:solidFill>
                  <a:schemeClr val="tx1"/>
                </a:solidFill>
              </a:rPr>
              <a:t>Weather observations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Weather forecasts</a:t>
            </a:r>
            <a:r>
              <a:rPr kumimoji="1" lang="ja-JP" altLang="en-US" sz="2800">
                <a:solidFill>
                  <a:schemeClr val="tx1"/>
                </a:solidFill>
              </a:rPr>
              <a:t> </a:t>
            </a:r>
            <a:r>
              <a:rPr kumimoji="1" lang="en-US" altLang="ja-JP" sz="2800" dirty="0">
                <a:solidFill>
                  <a:schemeClr val="tx1"/>
                </a:solidFill>
              </a:rPr>
              <a:t>and warnings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Aviation &amp; marine weather services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Climate &amp; global environment services</a:t>
            </a:r>
          </a:p>
          <a:p>
            <a:endParaRPr lang="en-US" altLang="ja-JP" sz="2800" dirty="0">
              <a:solidFill>
                <a:schemeClr val="tx1"/>
              </a:solidFill>
            </a:endParaRPr>
          </a:p>
          <a:p>
            <a:r>
              <a:rPr lang="en-US" altLang="ja-JP" sz="2800" dirty="0">
                <a:solidFill>
                  <a:schemeClr val="tx1"/>
                </a:solidFill>
              </a:rPr>
              <a:t>Monitoring earthquakes, tsunamis &amp; volcanic activity</a:t>
            </a:r>
          </a:p>
          <a:p>
            <a:endParaRPr kumimoji="1" lang="en-US" altLang="ja-JP" sz="2800" dirty="0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4F4EB4D-F900-DF41-B152-DE12A95F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02" y="1010663"/>
            <a:ext cx="1366187" cy="125486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B70C71B-59D0-CC42-8BF1-0AFA8273F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4754" y="4834486"/>
            <a:ext cx="2113432" cy="1572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524538-9F3D-C54E-95BD-5490A07F1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63" y="1583783"/>
            <a:ext cx="1981581" cy="165467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611DE3-6BFF-E140-B99D-9D59B66EE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4754" y="2528080"/>
            <a:ext cx="2113432" cy="14508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FE67549-F1E9-D14C-B1D3-7FB5BAB9C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605" y="3708967"/>
            <a:ext cx="2102875" cy="140191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9B6CDD5-FABF-0347-8AF8-880E5235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6834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85D5F9C-8454-DA48-BCB5-508F5C7D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598" y="4149725"/>
            <a:ext cx="3137535" cy="25717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3B4027E-2DBA-0842-8542-5673CD6C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26" y="4149725"/>
            <a:ext cx="3137535" cy="25488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D1FF660-C639-A448-A11D-761C0AC8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GLM DE distribution for CTT ranges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5ADA25-9FAE-9A48-B4A3-FAEC5408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50</a:t>
            </a:fld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420EEA-8879-414D-9BE7-00FC4D80A45B}"/>
              </a:ext>
            </a:extLst>
          </p:cNvPr>
          <p:cNvSpPr txBox="1"/>
          <p:nvPr/>
        </p:nvSpPr>
        <p:spPr>
          <a:xfrm>
            <a:off x="524932" y="1644375"/>
            <a:ext cx="2583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CTT: -60 ~ -70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36BD78-A873-F84F-BF99-83FD5F18DB3F}"/>
              </a:ext>
            </a:extLst>
          </p:cNvPr>
          <p:cNvSpPr txBox="1"/>
          <p:nvPr/>
        </p:nvSpPr>
        <p:spPr>
          <a:xfrm>
            <a:off x="524933" y="4944232"/>
            <a:ext cx="272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CTT: -70 ~ -100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9FE58E8-F7BF-E34E-9513-1B62AD131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98" y="1451099"/>
            <a:ext cx="3137535" cy="25488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5FF829A-19CC-0440-9442-A5FE6E772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926" y="1451099"/>
            <a:ext cx="3137535" cy="256603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5D74BE-7989-1F42-BC34-379629D71BFC}"/>
              </a:ext>
            </a:extLst>
          </p:cNvPr>
          <p:cNvSpPr txBox="1"/>
          <p:nvPr/>
        </p:nvSpPr>
        <p:spPr>
          <a:xfrm>
            <a:off x="5556671" y="984694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CG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3485301-A158-3341-92C9-D046C9B7F07D}"/>
              </a:ext>
            </a:extLst>
          </p:cNvPr>
          <p:cNvSpPr txBox="1"/>
          <p:nvPr/>
        </p:nvSpPr>
        <p:spPr>
          <a:xfrm>
            <a:off x="9134530" y="98469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56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C2A837-D702-A14B-9785-95304A46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GLM DE dependence on cloud optical depth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96ADA6-706C-5B4C-9B9D-642F54CF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51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60A42C1-86AE-CB48-BFAD-8FB67384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79" y="1090839"/>
            <a:ext cx="4610100" cy="25527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A669D4-D469-1541-88E8-ED472D0FB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0" y="3643539"/>
            <a:ext cx="5245490" cy="2552700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5B18762-4C7C-764E-BE83-223259DA0611}"/>
              </a:ext>
            </a:extLst>
          </p:cNvPr>
          <p:cNvSpPr/>
          <p:nvPr/>
        </p:nvSpPr>
        <p:spPr>
          <a:xfrm>
            <a:off x="2711115" y="6169580"/>
            <a:ext cx="697627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COD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165F621-39C0-EC48-876B-6B7C0A379EC1}"/>
              </a:ext>
            </a:extLst>
          </p:cNvPr>
          <p:cNvSpPr/>
          <p:nvPr/>
        </p:nvSpPr>
        <p:spPr>
          <a:xfrm rot="16200000">
            <a:off x="-93267" y="1846826"/>
            <a:ext cx="106952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GLM DE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705501-5E76-CB49-A4FD-79D84D0DBA2B}"/>
              </a:ext>
            </a:extLst>
          </p:cNvPr>
          <p:cNvSpPr/>
          <p:nvPr/>
        </p:nvSpPr>
        <p:spPr>
          <a:xfrm rot="16200000">
            <a:off x="-651109" y="4764397"/>
            <a:ext cx="2185214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# of ENTLN flashes</a:t>
            </a:r>
            <a:endParaRPr kumimoji="0" lang="ja-JP" alt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79062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95C7B046-7AE5-CD4D-99CB-5E3338B497BC}"/>
              </a:ext>
            </a:extLst>
          </p:cNvPr>
          <p:cNvSpPr/>
          <p:nvPr/>
        </p:nvSpPr>
        <p:spPr>
          <a:xfrm>
            <a:off x="7244017" y="3830350"/>
            <a:ext cx="494798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How to derive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from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Xa</a:t>
            </a:r>
            <a:r>
              <a:rPr lang="en-US" altLang="ja-JP" sz="1600" b="1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and</a:t>
            </a:r>
            <a:r>
              <a:rPr lang="en-US" altLang="ja-JP" sz="1600" b="1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Xs</a:t>
            </a:r>
            <a:r>
              <a:rPr lang="en-US" altLang="ja-JP" sz="1600" b="1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:</a:t>
            </a:r>
          </a:p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Geometry:</a:t>
            </a:r>
          </a:p>
          <a:p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=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Xs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+ A(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Xa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–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Xs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)  (1)</a:t>
            </a:r>
          </a:p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Here, A is a parameter determining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.</a:t>
            </a:r>
          </a:p>
          <a:p>
            <a:endParaRPr lang="en-US" altLang="ja-JP" sz="800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Constraint:</a:t>
            </a:r>
          </a:p>
          <a:p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should be located on the GRS80 surface;</a:t>
            </a:r>
          </a:p>
          <a:p>
            <a:endParaRPr lang="en-US" altLang="ja-JP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  <a:p>
            <a:endParaRPr lang="en-US" altLang="ja-JP" sz="1600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  <a:p>
            <a:endParaRPr lang="en-US" altLang="ja-JP" sz="1600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A (or</a:t>
            </a:r>
            <a:r>
              <a:rPr lang="en-US" altLang="ja-JP" sz="1600" b="1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</a:t>
            </a:r>
            <a:r>
              <a:rPr lang="en-US" altLang="ja-JP" sz="1600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) can be derived by the quadratic equation (2) by substituting the equation (1).</a:t>
            </a:r>
            <a:endParaRPr lang="en-US" altLang="ja-JP" sz="1600" b="1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406AAFA-B4A7-1C49-A9DF-FFD3A153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Overview of the new parallax correction</a:t>
            </a:r>
            <a:endParaRPr kumimoji="1" lang="ja-JP" altLang="en-US"/>
          </a:p>
        </p:txBody>
      </p:sp>
      <p:sp>
        <p:nvSpPr>
          <p:cNvPr id="73" name="角丸四角形 72">
            <a:extLst>
              <a:ext uri="{FF2B5EF4-FFF2-40B4-BE49-F238E27FC236}">
                <a16:creationId xmlns:a16="http://schemas.microsoft.com/office/drawing/2014/main" id="{4A89D657-F79D-2A45-98F9-926ED5024B55}"/>
              </a:ext>
            </a:extLst>
          </p:cNvPr>
          <p:cNvSpPr/>
          <p:nvPr/>
        </p:nvSpPr>
        <p:spPr>
          <a:xfrm>
            <a:off x="219381" y="2773540"/>
            <a:ext cx="2757741" cy="801048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Derive parallax-affected location: </a:t>
            </a:r>
            <a:r>
              <a:rPr kumimoji="0" lang="en-US" altLang="ja-JP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Xc</a:t>
            </a: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角丸四角形 73">
            <a:extLst>
              <a:ext uri="{FF2B5EF4-FFF2-40B4-BE49-F238E27FC236}">
                <a16:creationId xmlns:a16="http://schemas.microsoft.com/office/drawing/2014/main" id="{E67FC135-5ACB-D54E-A7E4-582FFFE07CEB}"/>
              </a:ext>
            </a:extLst>
          </p:cNvPr>
          <p:cNvSpPr/>
          <p:nvPr/>
        </p:nvSpPr>
        <p:spPr>
          <a:xfrm>
            <a:off x="219382" y="4210657"/>
            <a:ext cx="2698310" cy="931025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Parallax collection using ABI CTH</a:t>
            </a: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8D1B8ACF-09DD-A947-9452-EA21F00FA6B6}"/>
              </a:ext>
            </a:extLst>
          </p:cNvPr>
          <p:cNvCxnSpPr>
            <a:cxnSpLocks/>
          </p:cNvCxnSpPr>
          <p:nvPr/>
        </p:nvCxnSpPr>
        <p:spPr>
          <a:xfrm>
            <a:off x="1574275" y="2173231"/>
            <a:ext cx="0" cy="54561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6" name="円柱 75">
            <a:extLst>
              <a:ext uri="{FF2B5EF4-FFF2-40B4-BE49-F238E27FC236}">
                <a16:creationId xmlns:a16="http://schemas.microsoft.com/office/drawing/2014/main" id="{1C3DA329-3FB2-E44E-806F-621D1B1943CE}"/>
              </a:ext>
            </a:extLst>
          </p:cNvPr>
          <p:cNvSpPr/>
          <p:nvPr/>
        </p:nvSpPr>
        <p:spPr>
          <a:xfrm>
            <a:off x="346566" y="1341959"/>
            <a:ext cx="2540467" cy="831272"/>
          </a:xfrm>
          <a:prstGeom prst="can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Original GLM group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location: </a:t>
            </a:r>
            <a:r>
              <a:rPr kumimoji="0" lang="en-US" altLang="ja-JP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Xa</a:t>
            </a:r>
            <a:endParaRPr kumimoji="0" lang="ja-JP" alt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円柱 76">
            <a:extLst>
              <a:ext uri="{FF2B5EF4-FFF2-40B4-BE49-F238E27FC236}">
                <a16:creationId xmlns:a16="http://schemas.microsoft.com/office/drawing/2014/main" id="{2304D543-F82C-3D4A-BD72-A176FABAC824}"/>
              </a:ext>
            </a:extLst>
          </p:cNvPr>
          <p:cNvSpPr/>
          <p:nvPr/>
        </p:nvSpPr>
        <p:spPr>
          <a:xfrm>
            <a:off x="346566" y="5704565"/>
            <a:ext cx="2443942" cy="831272"/>
          </a:xfrm>
          <a:prstGeom prst="can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New GLM group location</a:t>
            </a: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FC6638C3-A6FC-5444-BE4F-56627EFF806F}"/>
              </a:ext>
            </a:extLst>
          </p:cNvPr>
          <p:cNvCxnSpPr>
            <a:cxnSpLocks/>
          </p:cNvCxnSpPr>
          <p:nvPr/>
        </p:nvCxnSpPr>
        <p:spPr>
          <a:xfrm>
            <a:off x="1568537" y="3647774"/>
            <a:ext cx="0" cy="54561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3DF10F99-C923-BD43-9779-1EB9A78BC047}"/>
              </a:ext>
            </a:extLst>
          </p:cNvPr>
          <p:cNvCxnSpPr>
            <a:cxnSpLocks/>
          </p:cNvCxnSpPr>
          <p:nvPr/>
        </p:nvCxnSpPr>
        <p:spPr>
          <a:xfrm>
            <a:off x="1568537" y="5141682"/>
            <a:ext cx="0" cy="54561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0" name="円柱 79">
            <a:extLst>
              <a:ext uri="{FF2B5EF4-FFF2-40B4-BE49-F238E27FC236}">
                <a16:creationId xmlns:a16="http://schemas.microsoft.com/office/drawing/2014/main" id="{DF0FA677-F675-364F-9629-D3E4B0CF7411}"/>
              </a:ext>
            </a:extLst>
          </p:cNvPr>
          <p:cNvSpPr/>
          <p:nvPr/>
        </p:nvSpPr>
        <p:spPr>
          <a:xfrm>
            <a:off x="3783684" y="4260533"/>
            <a:ext cx="2443942" cy="831272"/>
          </a:xfrm>
          <a:prstGeom prst="can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ABI CTH product</a:t>
            </a: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F692FFB7-E441-8848-927B-C9FCA22A5054}"/>
              </a:ext>
            </a:extLst>
          </p:cNvPr>
          <p:cNvCxnSpPr>
            <a:cxnSpLocks/>
          </p:cNvCxnSpPr>
          <p:nvPr/>
        </p:nvCxnSpPr>
        <p:spPr>
          <a:xfrm flipH="1">
            <a:off x="2944016" y="4676169"/>
            <a:ext cx="796719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55C96405-3783-1F4D-95D2-F8A2BA228B5A}"/>
              </a:ext>
            </a:extLst>
          </p:cNvPr>
          <p:cNvSpPr/>
          <p:nvPr/>
        </p:nvSpPr>
        <p:spPr>
          <a:xfrm>
            <a:off x="2977122" y="5146502"/>
            <a:ext cx="4347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-Full Disc data (every 5, 10 or 15 min)</a:t>
            </a:r>
          </a:p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-Extract spatiotemporally nearest to </a:t>
            </a:r>
            <a:r>
              <a:rPr lang="en-US" altLang="ja-JP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endParaRPr lang="en-US" altLang="ja-JP" b="1" dirty="0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83" name="円/楕円 82">
            <a:extLst>
              <a:ext uri="{FF2B5EF4-FFF2-40B4-BE49-F238E27FC236}">
                <a16:creationId xmlns:a16="http://schemas.microsoft.com/office/drawing/2014/main" id="{4C5C3977-2D8C-1841-A36C-0A18667CFB47}"/>
              </a:ext>
            </a:extLst>
          </p:cNvPr>
          <p:cNvSpPr/>
          <p:nvPr/>
        </p:nvSpPr>
        <p:spPr>
          <a:xfrm>
            <a:off x="8516362" y="1599146"/>
            <a:ext cx="2626925" cy="2048628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円/楕円 83">
            <a:extLst>
              <a:ext uri="{FF2B5EF4-FFF2-40B4-BE49-F238E27FC236}">
                <a16:creationId xmlns:a16="http://schemas.microsoft.com/office/drawing/2014/main" id="{F0279107-A729-C74B-BE9B-1CECB64A0094}"/>
              </a:ext>
            </a:extLst>
          </p:cNvPr>
          <p:cNvSpPr/>
          <p:nvPr/>
        </p:nvSpPr>
        <p:spPr>
          <a:xfrm>
            <a:off x="8145067" y="1366204"/>
            <a:ext cx="3317649" cy="2478851"/>
          </a:xfrm>
          <a:prstGeom prst="ellipse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DE3A017F-6919-BE46-B09B-038AB0236485}"/>
              </a:ext>
            </a:extLst>
          </p:cNvPr>
          <p:cNvCxnSpPr>
            <a:cxnSpLocks/>
          </p:cNvCxnSpPr>
          <p:nvPr/>
        </p:nvCxnSpPr>
        <p:spPr>
          <a:xfrm flipH="1">
            <a:off x="4158167" y="2618499"/>
            <a:ext cx="5671657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80436618-5A98-3541-8F76-AF3921780307}"/>
              </a:ext>
            </a:extLst>
          </p:cNvPr>
          <p:cNvSpPr/>
          <p:nvPr/>
        </p:nvSpPr>
        <p:spPr>
          <a:xfrm>
            <a:off x="6760598" y="261257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Xs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2E826B6E-B2DD-094F-A5CF-07940F903BCE}"/>
              </a:ext>
            </a:extLst>
          </p:cNvPr>
          <p:cNvCxnSpPr>
            <a:cxnSpLocks/>
          </p:cNvCxnSpPr>
          <p:nvPr/>
        </p:nvCxnSpPr>
        <p:spPr>
          <a:xfrm flipH="1" flipV="1">
            <a:off x="8483733" y="1846570"/>
            <a:ext cx="1346092" cy="772635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B9CEF479-520D-BA4F-87A3-F511C37F2816}"/>
              </a:ext>
            </a:extLst>
          </p:cNvPr>
          <p:cNvSpPr/>
          <p:nvPr/>
        </p:nvSpPr>
        <p:spPr>
          <a:xfrm>
            <a:off x="8684044" y="2101914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Xa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D6F0AF89-174A-D04B-9F4E-14BAF357A507}"/>
              </a:ext>
            </a:extLst>
          </p:cNvPr>
          <p:cNvCxnSpPr>
            <a:cxnSpLocks/>
          </p:cNvCxnSpPr>
          <p:nvPr/>
        </p:nvCxnSpPr>
        <p:spPr>
          <a:xfrm flipH="1" flipV="1">
            <a:off x="9122288" y="1736902"/>
            <a:ext cx="697254" cy="87567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D63917C8-8079-2944-93F4-81B8D4D05445}"/>
              </a:ext>
            </a:extLst>
          </p:cNvPr>
          <p:cNvSpPr/>
          <p:nvPr/>
        </p:nvSpPr>
        <p:spPr>
          <a:xfrm>
            <a:off x="9351251" y="1763953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err="1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Xc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 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C45C1AFF-E880-6148-85CD-0EB2775BB4DD}"/>
              </a:ext>
            </a:extLst>
          </p:cNvPr>
          <p:cNvCxnSpPr>
            <a:cxnSpLocks/>
          </p:cNvCxnSpPr>
          <p:nvPr/>
        </p:nvCxnSpPr>
        <p:spPr>
          <a:xfrm flipV="1">
            <a:off x="4143345" y="1736902"/>
            <a:ext cx="5029747" cy="83157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E4BBD746-A02E-3D41-B7BA-4AAB38C970D4}"/>
              </a:ext>
            </a:extLst>
          </p:cNvPr>
          <p:cNvSpPr/>
          <p:nvPr/>
        </p:nvSpPr>
        <p:spPr>
          <a:xfrm>
            <a:off x="3026106" y="243453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GOES-16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6A42BC10-B360-494C-897C-AD8AC788C165}"/>
                  </a:ext>
                </a:extLst>
              </p:cNvPr>
              <p:cNvSpPr/>
              <p:nvPr/>
            </p:nvSpPr>
            <p:spPr>
              <a:xfrm>
                <a:off x="7336423" y="5473475"/>
                <a:ext cx="2550552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sz="2000" dirty="0">
                    <a:solidFill>
                      <a:prstClr val="black"/>
                    </a:solidFill>
                    <a:latin typeface="Arial" panose="020B0604020202020204"/>
                    <a:ea typeface="ＭＳ Ｐゴシック" panose="020B0600070205080204" pitchFamily="34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2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ja-JP" sz="2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ja-JP" sz="2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ja-JP" altLang="en-US" sz="2000">
                  <a:solidFill>
                    <a:prstClr val="black"/>
                  </a:solidFill>
                  <a:latin typeface="Arial" panose="020B0604020202020204"/>
                  <a:ea typeface="ＭＳ Ｐゴシック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94" name="正方形/長方形 93">
                <a:extLst>
                  <a:ext uri="{FF2B5EF4-FFF2-40B4-BE49-F238E27FC236}">
                    <a16:creationId xmlns:a16="http://schemas.microsoft.com/office/drawing/2014/main" id="{6A42BC10-B360-494C-897C-AD8AC788C1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23" y="5473475"/>
                <a:ext cx="2550552" cy="572464"/>
              </a:xfrm>
              <a:prstGeom prst="rect">
                <a:avLst/>
              </a:prstGeom>
              <a:blipFill>
                <a:blip r:embed="rId2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67F9B002-E4D5-2C4C-BCD3-62479ED16A5B}"/>
              </a:ext>
            </a:extLst>
          </p:cNvPr>
          <p:cNvSpPr/>
          <p:nvPr/>
        </p:nvSpPr>
        <p:spPr>
          <a:xfrm>
            <a:off x="10242679" y="2343678"/>
            <a:ext cx="907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GRS80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2F5E00BE-EABD-ED49-BC81-67AF6655BFB2}"/>
              </a:ext>
            </a:extLst>
          </p:cNvPr>
          <p:cNvSpPr/>
          <p:nvPr/>
        </p:nvSpPr>
        <p:spPr>
          <a:xfrm>
            <a:off x="10143481" y="1017913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Lightning ellipsoid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6C085117-B760-4143-8543-A47282F40AB6}"/>
              </a:ext>
            </a:extLst>
          </p:cNvPr>
          <p:cNvSpPr txBox="1"/>
          <p:nvPr/>
        </p:nvSpPr>
        <p:spPr>
          <a:xfrm>
            <a:off x="8923052" y="25872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a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C9ED9219-E2CF-5F46-A3C6-111F00651740}"/>
              </a:ext>
            </a:extLst>
          </p:cNvPr>
          <p:cNvSpPr txBox="1"/>
          <p:nvPr/>
        </p:nvSpPr>
        <p:spPr>
          <a:xfrm>
            <a:off x="8161404" y="25940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e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cxnSp>
        <p:nvCxnSpPr>
          <p:cNvPr id="99" name="直線矢印コネクタ 98">
            <a:extLst>
              <a:ext uri="{FF2B5EF4-FFF2-40B4-BE49-F238E27FC236}">
                <a16:creationId xmlns:a16="http://schemas.microsoft.com/office/drawing/2014/main" id="{26B241B1-EDAA-C34F-A5E2-FFFF1E57EF7C}"/>
              </a:ext>
            </a:extLst>
          </p:cNvPr>
          <p:cNvCxnSpPr>
            <a:cxnSpLocks/>
          </p:cNvCxnSpPr>
          <p:nvPr/>
        </p:nvCxnSpPr>
        <p:spPr>
          <a:xfrm>
            <a:off x="8115309" y="2664884"/>
            <a:ext cx="40105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ysDash"/>
            <a:miter lim="800000"/>
            <a:headEnd type="triangle"/>
            <a:tailEnd type="triangle"/>
          </a:ln>
          <a:effectLst/>
        </p:spPr>
      </p:cxn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8CEC80BB-76EA-4841-8689-731510920DCB}"/>
              </a:ext>
            </a:extLst>
          </p:cNvPr>
          <p:cNvCxnSpPr>
            <a:cxnSpLocks/>
          </p:cNvCxnSpPr>
          <p:nvPr/>
        </p:nvCxnSpPr>
        <p:spPr>
          <a:xfrm>
            <a:off x="8572507" y="2656864"/>
            <a:ext cx="1257317" cy="694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ysDash"/>
            <a:miter lim="800000"/>
            <a:headEnd type="triangle"/>
            <a:tailEnd type="triangle"/>
          </a:ln>
          <a:effectLst/>
        </p:spPr>
      </p:cxnSp>
      <p:cxnSp>
        <p:nvCxnSpPr>
          <p:cNvPr id="101" name="直線矢印コネクタ 100">
            <a:extLst>
              <a:ext uri="{FF2B5EF4-FFF2-40B4-BE49-F238E27FC236}">
                <a16:creationId xmlns:a16="http://schemas.microsoft.com/office/drawing/2014/main" id="{C7F9A889-94CC-884F-9CF1-EBD6420E5618}"/>
              </a:ext>
            </a:extLst>
          </p:cNvPr>
          <p:cNvCxnSpPr>
            <a:cxnSpLocks/>
          </p:cNvCxnSpPr>
          <p:nvPr/>
        </p:nvCxnSpPr>
        <p:spPr>
          <a:xfrm flipV="1">
            <a:off x="9833586" y="1615188"/>
            <a:ext cx="0" cy="96933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ysDash"/>
            <a:miter lim="800000"/>
            <a:headEnd type="triangle"/>
            <a:tailEnd type="triangle"/>
          </a:ln>
          <a:effectLst/>
        </p:spPr>
      </p:cxn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567B72FD-9863-2745-A49A-9F0E4149FC1F}"/>
              </a:ext>
            </a:extLst>
          </p:cNvPr>
          <p:cNvSpPr txBox="1"/>
          <p:nvPr/>
        </p:nvSpPr>
        <p:spPr>
          <a:xfrm>
            <a:off x="9812486" y="195362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b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2C3559CB-5D09-3F43-B8E2-DD75E25540C6}"/>
              </a:ext>
            </a:extLst>
          </p:cNvPr>
          <p:cNvCxnSpPr>
            <a:cxnSpLocks/>
          </p:cNvCxnSpPr>
          <p:nvPr/>
        </p:nvCxnSpPr>
        <p:spPr>
          <a:xfrm flipV="1">
            <a:off x="9829826" y="1311734"/>
            <a:ext cx="3760" cy="28741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ysDash"/>
            <a:miter lim="800000"/>
            <a:headEnd type="triangle"/>
            <a:tailEnd type="triangle"/>
          </a:ln>
          <a:effectLst/>
        </p:spPr>
      </p:cxn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E1CFC519-4533-364A-A4D6-93D2B42E5774}"/>
              </a:ext>
            </a:extLst>
          </p:cNvPr>
          <p:cNvSpPr txBox="1"/>
          <p:nvPr/>
        </p:nvSpPr>
        <p:spPr>
          <a:xfrm>
            <a:off x="9824163" y="127211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p</a:t>
            </a:r>
            <a:endParaRPr lang="ja-JP" altLang="en-US">
              <a:solidFill>
                <a:prstClr val="black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B11DEC47-6806-0B4F-A28B-A97D40792067}"/>
              </a:ext>
            </a:extLst>
          </p:cNvPr>
          <p:cNvSpPr/>
          <p:nvPr/>
        </p:nvSpPr>
        <p:spPr>
          <a:xfrm>
            <a:off x="9000426" y="5574474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" panose="020B0604020202020204"/>
                <a:ea typeface="ＭＳ Ｐゴシック" panose="020B0600070205080204" pitchFamily="34" charset="-128"/>
              </a:rPr>
              <a:t>(2)</a:t>
            </a:r>
          </a:p>
        </p:txBody>
      </p:sp>
      <p:sp>
        <p:nvSpPr>
          <p:cNvPr id="39" name="スライド番号プレースホルダー 2">
            <a:extLst>
              <a:ext uri="{FF2B5EF4-FFF2-40B4-BE49-F238E27FC236}">
                <a16:creationId xmlns:a16="http://schemas.microsoft.com/office/drawing/2014/main" id="{1C06C9BC-6C92-B54D-9499-17358D38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978C0F6-B226-7446-97DC-F1A77779F941}" type="slidenum">
              <a:rPr lang="ja-JP" altLang="en-US" smtClean="0"/>
              <a:pPr/>
              <a:t>52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1862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E4385E-B66C-9E4B-9313-31E4D7292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JMA’s organization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BB8310-E227-8244-841F-883958CBC481}"/>
              </a:ext>
            </a:extLst>
          </p:cNvPr>
          <p:cNvSpPr txBox="1"/>
          <p:nvPr/>
        </p:nvSpPr>
        <p:spPr>
          <a:xfrm>
            <a:off x="7679356" y="1440578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Approx. 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5000 employees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://www.jma.go.jp/jma/en/Background/structure.png">
            <a:extLst>
              <a:ext uri="{FF2B5EF4-FFF2-40B4-BE49-F238E27FC236}">
                <a16:creationId xmlns:a16="http://schemas.microsoft.com/office/drawing/2014/main" id="{047ACA38-91E6-7248-9DE1-4DC86EB1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9" y="930730"/>
            <a:ext cx="7334711" cy="55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jma.go.jp/jma/en/Background/offices.png">
            <a:extLst>
              <a:ext uri="{FF2B5EF4-FFF2-40B4-BE49-F238E27FC236}">
                <a16:creationId xmlns:a16="http://schemas.microsoft.com/office/drawing/2014/main" id="{E590204B-7A5B-B840-8950-0BA8A7F9F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9"/>
          <a:stretch/>
        </p:blipFill>
        <p:spPr bwMode="auto">
          <a:xfrm>
            <a:off x="7679356" y="2653641"/>
            <a:ext cx="4382367" cy="33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721C71D-3CE3-C442-87D6-565251535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5448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14F3A5-BBB3-6048-B4D3-4217DB48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JMA’s weather observation </a:t>
            </a:r>
            <a:r>
              <a:rPr lang="en-US" altLang="ja-JP" dirty="0"/>
              <a:t>s</a:t>
            </a:r>
            <a:r>
              <a:rPr kumimoji="1" lang="en-US" altLang="ja-JP" dirty="0"/>
              <a:t>ystems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E239DF9-2F76-5B46-BBBF-5CCA7D218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66" y="1225979"/>
            <a:ext cx="2177300" cy="23290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465C11D-5D7B-914E-9726-60AD0F39D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836" y="4338669"/>
            <a:ext cx="5116286" cy="2220085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6C564E4-6C5C-BA4F-8B68-54B644C52929}"/>
              </a:ext>
            </a:extLst>
          </p:cNvPr>
          <p:cNvGrpSpPr/>
          <p:nvPr/>
        </p:nvGrpSpPr>
        <p:grpSpPr>
          <a:xfrm>
            <a:off x="2412418" y="1227172"/>
            <a:ext cx="1994289" cy="2278050"/>
            <a:chOff x="7067872" y="4336390"/>
            <a:chExt cx="1624645" cy="195963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31D7A1A-EBB8-4040-AC34-A15656F1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7872" y="4336390"/>
              <a:ext cx="1624645" cy="1313543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2F018A4-86D8-094B-8651-C873610E3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1535" y="5421476"/>
              <a:ext cx="1577318" cy="874553"/>
            </a:xfrm>
            <a:prstGeom prst="rect">
              <a:avLst/>
            </a:prstGeom>
          </p:spPr>
        </p:pic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16E55B7F-C8F6-5945-B0EB-7352988BB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650" y="1170022"/>
            <a:ext cx="3223234" cy="23352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E447358-8BF9-7945-B25C-CBBD7FE72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408" y="4291316"/>
            <a:ext cx="2760134" cy="2231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24EDBCB-3394-CB49-96B9-693D85F44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417" y="4291316"/>
            <a:ext cx="1876974" cy="2070119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C4F7487-4A90-864A-92C7-B576B1AD68FE}"/>
              </a:ext>
            </a:extLst>
          </p:cNvPr>
          <p:cNvSpPr txBox="1"/>
          <p:nvPr/>
        </p:nvSpPr>
        <p:spPr>
          <a:xfrm>
            <a:off x="2824808" y="-2581943"/>
            <a:ext cx="31454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Surface Observations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角丸四角形 22">
            <a:extLst>
              <a:ext uri="{FF2B5EF4-FFF2-40B4-BE49-F238E27FC236}">
                <a16:creationId xmlns:a16="http://schemas.microsoft.com/office/drawing/2014/main" id="{4BDEDE98-332F-8C47-BE38-B7D0B90F843D}"/>
              </a:ext>
            </a:extLst>
          </p:cNvPr>
          <p:cNvSpPr/>
          <p:nvPr/>
        </p:nvSpPr>
        <p:spPr>
          <a:xfrm>
            <a:off x="1389224" y="6267705"/>
            <a:ext cx="3046387" cy="39976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Surface observations</a:t>
            </a:r>
            <a:endParaRPr kumimoji="1" lang="ja-JP" altLang="en-US" sz="2000"/>
          </a:p>
        </p:txBody>
      </p:sp>
      <p:sp>
        <p:nvSpPr>
          <p:cNvPr id="25" name="角丸四角形 24">
            <a:extLst>
              <a:ext uri="{FF2B5EF4-FFF2-40B4-BE49-F238E27FC236}">
                <a16:creationId xmlns:a16="http://schemas.microsoft.com/office/drawing/2014/main" id="{04A40487-15A3-9343-B0FE-7C2CB8324C5A}"/>
              </a:ext>
            </a:extLst>
          </p:cNvPr>
          <p:cNvSpPr/>
          <p:nvPr/>
        </p:nvSpPr>
        <p:spPr>
          <a:xfrm>
            <a:off x="7228731" y="6375316"/>
            <a:ext cx="2442132" cy="34989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Doppler radars</a:t>
            </a:r>
            <a:endParaRPr kumimoji="1" lang="ja-JP" altLang="en-US" sz="2000"/>
          </a:p>
        </p:txBody>
      </p:sp>
      <p:sp>
        <p:nvSpPr>
          <p:cNvPr id="26" name="角丸四角形 25">
            <a:extLst>
              <a:ext uri="{FF2B5EF4-FFF2-40B4-BE49-F238E27FC236}">
                <a16:creationId xmlns:a16="http://schemas.microsoft.com/office/drawing/2014/main" id="{CE673388-9155-8A49-952D-DF282F7C2C03}"/>
              </a:ext>
            </a:extLst>
          </p:cNvPr>
          <p:cNvSpPr/>
          <p:nvPr/>
        </p:nvSpPr>
        <p:spPr>
          <a:xfrm>
            <a:off x="5024649" y="3364258"/>
            <a:ext cx="3167013" cy="40393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Geostationary satellites</a:t>
            </a:r>
            <a:endParaRPr kumimoji="1" lang="ja-JP" altLang="en-US" sz="2000"/>
          </a:p>
        </p:txBody>
      </p:sp>
      <p:sp>
        <p:nvSpPr>
          <p:cNvPr id="27" name="角丸四角形 26">
            <a:extLst>
              <a:ext uri="{FF2B5EF4-FFF2-40B4-BE49-F238E27FC236}">
                <a16:creationId xmlns:a16="http://schemas.microsoft.com/office/drawing/2014/main" id="{5A432506-F9FC-724D-A8D3-B8646A9C0B2D}"/>
              </a:ext>
            </a:extLst>
          </p:cNvPr>
          <p:cNvSpPr/>
          <p:nvPr/>
        </p:nvSpPr>
        <p:spPr>
          <a:xfrm>
            <a:off x="1006815" y="3361626"/>
            <a:ext cx="3063228" cy="4011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Upper air observations</a:t>
            </a:r>
            <a:endParaRPr kumimoji="1" lang="ja-JP" altLang="en-US" sz="2000"/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BC0B2043-B74C-F44D-836C-999744EE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8"/>
          <a:stretch>
            <a:fillRect/>
          </a:stretch>
        </p:blipFill>
        <p:spPr bwMode="auto">
          <a:xfrm>
            <a:off x="8942456" y="1730359"/>
            <a:ext cx="1244289" cy="1924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RJAA">
            <a:extLst>
              <a:ext uri="{FF2B5EF4-FFF2-40B4-BE49-F238E27FC236}">
                <a16:creationId xmlns:a16="http://schemas.microsoft.com/office/drawing/2014/main" id="{703E0A87-7210-5B4E-AC77-A1750641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2" r="-693" b="-2"/>
          <a:stretch>
            <a:fillRect/>
          </a:stretch>
        </p:blipFill>
        <p:spPr bwMode="auto">
          <a:xfrm>
            <a:off x="9827986" y="1730359"/>
            <a:ext cx="1084544" cy="16398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JMA1E31\Desktop\IMGP2050.JPG">
            <a:extLst>
              <a:ext uri="{FF2B5EF4-FFF2-40B4-BE49-F238E27FC236}">
                <a16:creationId xmlns:a16="http://schemas.microsoft.com/office/drawing/2014/main" id="{F2D88606-19EB-0A4E-8788-10184D3FB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66356" y="1731383"/>
            <a:ext cx="724259" cy="18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403AB804-E0A4-2B44-B5B0-C5B9DE6F3BD4}"/>
              </a:ext>
            </a:extLst>
          </p:cNvPr>
          <p:cNvSpPr/>
          <p:nvPr/>
        </p:nvSpPr>
        <p:spPr>
          <a:xfrm>
            <a:off x="8737559" y="3363513"/>
            <a:ext cx="3176645" cy="39930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Observations for Aviation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E8AF13-1A02-034F-B51A-A271C81F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8065125-305D-C044-BA1F-7D3F86641626}"/>
              </a:ext>
            </a:extLst>
          </p:cNvPr>
          <p:cNvSpPr/>
          <p:nvPr/>
        </p:nvSpPr>
        <p:spPr>
          <a:xfrm>
            <a:off x="5830836" y="4338669"/>
            <a:ext cx="1792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20 doppler radars</a:t>
            </a:r>
            <a:endParaRPr lang="ja-JP" altLang="en-US" sz="160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3BEB060-DAFC-4348-9E6A-229AA7491BA7}"/>
              </a:ext>
            </a:extLst>
          </p:cNvPr>
          <p:cNvSpPr/>
          <p:nvPr/>
        </p:nvSpPr>
        <p:spPr>
          <a:xfrm>
            <a:off x="405408" y="5081887"/>
            <a:ext cx="1524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&gt;1300 stations</a:t>
            </a:r>
            <a:endParaRPr lang="ja-JP" altLang="en-US" sz="160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B061C6A-1465-8E4D-A6E4-0F48F5EA4903}"/>
              </a:ext>
            </a:extLst>
          </p:cNvPr>
          <p:cNvSpPr/>
          <p:nvPr/>
        </p:nvSpPr>
        <p:spPr>
          <a:xfrm>
            <a:off x="2417142" y="1548523"/>
            <a:ext cx="1984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16 radiosonde stations</a:t>
            </a:r>
            <a:endParaRPr lang="ja-JP" altLang="en-US" sz="140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CF718B-3D06-0E48-80C3-D4499D0548EC}"/>
              </a:ext>
            </a:extLst>
          </p:cNvPr>
          <p:cNvSpPr/>
          <p:nvPr/>
        </p:nvSpPr>
        <p:spPr>
          <a:xfrm>
            <a:off x="2979850" y="2479921"/>
            <a:ext cx="1487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ea typeface="Hiragino Kaku Gothic Pro W3" panose="020B0300000000000000" pitchFamily="34" charset="-128"/>
                <a:cs typeface="Arial" panose="020B0604020202020204" pitchFamily="34" charset="0"/>
              </a:rPr>
              <a:t>33 wind profilers</a:t>
            </a:r>
          </a:p>
        </p:txBody>
      </p:sp>
    </p:spTree>
    <p:extLst>
      <p:ext uri="{BB962C8B-B14F-4D97-AF65-F5344CB8AC3E}">
        <p14:creationId xmlns:p14="http://schemas.microsoft.com/office/powerpoint/2010/main" val="78939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DA581C-3201-1346-8247-470F8DA1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  JMA’s observation data shared internationally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A30C54-2A0F-4340-8860-DD8B9064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en-US" altLang="ja-JP" smtClean="0"/>
              <a:pPr/>
              <a:t>8</a:t>
            </a:fld>
            <a:endParaRPr lang="en-US" altLang="ja-JP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F9AB01-1EAF-2446-829B-A3DD46E2BDEA}"/>
              </a:ext>
            </a:extLst>
          </p:cNvPr>
          <p:cNvSpPr txBox="1"/>
          <p:nvPr/>
        </p:nvSpPr>
        <p:spPr>
          <a:xfrm flipH="1">
            <a:off x="6473952" y="2294076"/>
            <a:ext cx="5797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Green: Full reporting (hourly)</a:t>
            </a:r>
          </a:p>
          <a:p>
            <a:r>
              <a:rPr kumimoji="1" lang="en-US" altLang="ja-JP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Orange: Pa</a:t>
            </a:r>
            <a:r>
              <a:rPr lang="en-US" altLang="ja-JP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rtly reporting (mostly 3 hourly)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Few reporting (mostly daytime only)</a:t>
            </a:r>
          </a:p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Black: No reporting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(Purple or yellow: Metadata problems)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8C890C9-250A-0546-8783-31A7636A5E8B}"/>
              </a:ext>
            </a:extLst>
          </p:cNvPr>
          <p:cNvSpPr/>
          <p:nvPr/>
        </p:nvSpPr>
        <p:spPr>
          <a:xfrm>
            <a:off x="460432" y="5365582"/>
            <a:ext cx="11271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2400" dirty="0" err="1">
                <a:latin typeface="Arial" panose="020B0604020202020204" pitchFamily="34" charset="0"/>
              </a:rPr>
              <a:t>e.q</a:t>
            </a:r>
            <a:r>
              <a:rPr lang="en" altLang="ja-JP" sz="2400" dirty="0">
                <a:latin typeface="Arial" panose="020B0604020202020204" pitchFamily="34" charset="0"/>
              </a:rPr>
              <a:t>. Surface pressure observations received by NWP centers (00 Z, Aug 8, 2019) </a:t>
            </a:r>
            <a:endParaRPr lang="en" altLang="ja-JP" sz="2400" dirty="0">
              <a:effectLst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9B1B672-BC61-8748-B9D4-28D9D0C6B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04" y="1243806"/>
            <a:ext cx="6223648" cy="39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44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58B23E8B-5538-014E-BBD9-E171A5685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71089" y="-2429235"/>
            <a:ext cx="1308556" cy="74497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AB704FD-AA6E-D94B-A169-2F8E29EA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JMA’s weather prediction system</a:t>
            </a:r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38780E-ED2D-CE46-B276-E55752B8E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9" y="1047573"/>
            <a:ext cx="6924384" cy="252616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879625-BBA5-4543-A823-497105654648}"/>
              </a:ext>
            </a:extLst>
          </p:cNvPr>
          <p:cNvSpPr/>
          <p:nvPr/>
        </p:nvSpPr>
        <p:spPr>
          <a:xfrm>
            <a:off x="303430" y="3721473"/>
            <a:ext cx="11662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JMA’s world-class operational supercomputer system runs global &amp; regional models.</a:t>
            </a:r>
            <a:endParaRPr lang="en" altLang="ja-JP" sz="2400" i="0" u="none" strike="noStrike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FB9AC2A-058F-DF46-B357-BF4922897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669" y="1695291"/>
            <a:ext cx="5030064" cy="17025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7" name="Group 53">
            <a:extLst>
              <a:ext uri="{FF2B5EF4-FFF2-40B4-BE49-F238E27FC236}">
                <a16:creationId xmlns:a16="http://schemas.microsoft.com/office/drawing/2014/main" id="{304789EF-A2AB-6842-9832-44517ADB5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202782"/>
              </p:ext>
            </p:extLst>
          </p:nvPr>
        </p:nvGraphicFramePr>
        <p:xfrm>
          <a:off x="1033172" y="4330878"/>
          <a:ext cx="9985228" cy="2299091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5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6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6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5005">
                  <a:extLst>
                    <a:ext uri="{9D8B030D-6E8A-4147-A177-3AD203B41FA5}">
                      <a16:colId xmlns:a16="http://schemas.microsoft.com/office/drawing/2014/main" val="12168705"/>
                    </a:ext>
                  </a:extLst>
                </a:gridCol>
              </a:tblGrid>
              <a:tr h="67303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5657" marR="85657" marT="45728" marB="4572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 Spectral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Model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GSM)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Meso</a:t>
                      </a: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-Scale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Model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MSM)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Local Forecast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Model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LFM)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 Ensemble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(GEPS)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Meso</a:t>
                      </a: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-scale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Ensemble</a:t>
                      </a:r>
                      <a:r>
                        <a:rPr kumimoji="1" lang="ja-JP" altLang="en-US" sz="12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(MEPS)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Seasonal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Ensemble</a:t>
                      </a:r>
                      <a:r>
                        <a:rPr kumimoji="1" lang="ja-JP" altLang="en-US" sz="140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(CPS2)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553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Forecast domain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Regional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Regional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Regional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Global (Coupled)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4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Horizontal resolution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TL959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(0.1875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deg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5km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2km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TL479 / TL319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(0.375 / 0.5625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deg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5km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Atmos</a:t>
                      </a: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: 1.125 </a:t>
                      </a:r>
                      <a:r>
                        <a:rPr kumimoji="1" lang="en-US" altLang="ja-JP" sz="14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deg</a:t>
                      </a:r>
                      <a:endParaRPr kumimoji="1" lang="en-US" altLang="ja-JP" sz="140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Ocean:</a:t>
                      </a:r>
                      <a:r>
                        <a:rPr kumimoji="1" lang="ja-JP" altLang="en-US" sz="14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1" lang="en-US" altLang="ja-JP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0.3-0.5x1 </a:t>
                      </a:r>
                      <a:r>
                        <a:rPr kumimoji="1" lang="en-US" altLang="ja-JP" sz="14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deg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ＭＳ Ｐゴシック" charset="-128"/>
                        <a:cs typeface="Arial" panose="020B0604020202020204" pitchFamily="34" charset="0"/>
                      </a:endParaRPr>
                    </a:p>
                  </a:txBody>
                  <a:tcPr marL="84309" marR="84309" marT="46808" marB="4680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9" name="Picture 8">
            <a:extLst>
              <a:ext uri="{FF2B5EF4-FFF2-40B4-BE49-F238E27FC236}">
                <a16:creationId xmlns:a16="http://schemas.microsoft.com/office/drawing/2014/main" id="{B58E0778-FAD6-974C-96D5-EE5E30AA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98" y="5253762"/>
            <a:ext cx="1069289" cy="865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E0D2BCA0-07EC-BB48-B47B-434F8CE3D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2" y="5270944"/>
            <a:ext cx="864986" cy="7071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CAF58E15-6A11-5B47-9E28-A4BE411B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48" y="5249208"/>
            <a:ext cx="864096" cy="867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1D03F7B0-A0FF-594C-9AC8-E45A31FB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08" y="5275464"/>
            <a:ext cx="864096" cy="867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3EA24F35-51D0-5B4D-94F8-ADFA6887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080" y="5272822"/>
            <a:ext cx="1069289" cy="865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20F7C79-9905-7240-836F-E0099BD5C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2876" y="5260193"/>
            <a:ext cx="910713" cy="8985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A33B69-B9B0-0A4D-B199-64EEDFC5C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7368" y="971319"/>
            <a:ext cx="1171233" cy="66679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7162B25-4F42-4B44-B31A-FE7C86F8B6B8}"/>
              </a:ext>
            </a:extLst>
          </p:cNvPr>
          <p:cNvSpPr/>
          <p:nvPr/>
        </p:nvSpPr>
        <p:spPr>
          <a:xfrm>
            <a:off x="8020804" y="3365958"/>
            <a:ext cx="3109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>
                <a:latin typeface="Arial" panose="020B0604020202020204" pitchFamily="34" charset="0"/>
                <a:cs typeface="Arial" panose="020B0604020202020204" pitchFamily="34" charset="0"/>
              </a:rPr>
              <a:t>https://www.top500.org/lists/2019/06/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4E983C4-0605-5843-AC72-2DC77C0D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8C0F6-B226-7446-97DC-F1A77779F941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7686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10423</TotalTime>
  <Words>6256</Words>
  <Application>Microsoft Macintosh PowerPoint</Application>
  <PresentationFormat>ワイド画面</PresentationFormat>
  <Paragraphs>829</Paragraphs>
  <Slides>52</Slides>
  <Notes>47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5" baseType="lpstr">
      <vt:lpstr>-webkit-standard</vt:lpstr>
      <vt:lpstr>ArialMT</vt:lpstr>
      <vt:lpstr>Hiragino Kaku Gothic Pro W3</vt:lpstr>
      <vt:lpstr>ＭＳ Ｐゴシック</vt:lpstr>
      <vt:lpstr>ＭＳ 明朝</vt:lpstr>
      <vt:lpstr>游ゴシック</vt:lpstr>
      <vt:lpstr>游ゴシック Light</vt:lpstr>
      <vt:lpstr>Apple Symbols</vt:lpstr>
      <vt:lpstr>Arial</vt:lpstr>
      <vt:lpstr>Calibri</vt:lpstr>
      <vt:lpstr>Cambria Math</vt:lpstr>
      <vt:lpstr>Tahoma</vt:lpstr>
      <vt:lpstr>Office テーマ</vt:lpstr>
      <vt:lpstr>Overview of JMA’s Himawari Satellites and Validation of NOAA’s GLM Product</vt:lpstr>
      <vt:lpstr>  Contents</vt:lpstr>
      <vt:lpstr>1. Introduction of JMA</vt:lpstr>
      <vt:lpstr>  What JMA is </vt:lpstr>
      <vt:lpstr>  What JMA does</vt:lpstr>
      <vt:lpstr>  JMA’s organization</vt:lpstr>
      <vt:lpstr>  JMA’s weather observation systems</vt:lpstr>
      <vt:lpstr>  JMA’s observation data shared internationally</vt:lpstr>
      <vt:lpstr>  JMA’s weather prediction system</vt:lpstr>
      <vt:lpstr>2. Himawari series satellites</vt:lpstr>
      <vt:lpstr>  Himawari series for over 40 years</vt:lpstr>
      <vt:lpstr>  Himawari-8 and -9</vt:lpstr>
      <vt:lpstr>  AHI aboard Himawari-8/9</vt:lpstr>
      <vt:lpstr>  AHI frequent observations</vt:lpstr>
      <vt:lpstr> JMA applications using AHI new capabilities</vt:lpstr>
      <vt:lpstr>  Himawari-8 improves JMA’s prediction </vt:lpstr>
      <vt:lpstr>  Himawari-8 products for NWP centers</vt:lpstr>
      <vt:lpstr>  Fusion with “Big Data Assimilation” study</vt:lpstr>
      <vt:lpstr>  National weather services using Himawari-8</vt:lpstr>
      <vt:lpstr>  For academic users</vt:lpstr>
      <vt:lpstr>  Next Himawari planning</vt:lpstr>
      <vt:lpstr>3. GOES-16 GLM product validation</vt:lpstr>
      <vt:lpstr>  Geostationary Lightning Mapper (GLM)</vt:lpstr>
      <vt:lpstr>  GLM Level 2 product</vt:lpstr>
      <vt:lpstr>  Earth Networks Total Lightning Network (ENTLN)</vt:lpstr>
      <vt:lpstr>  GLM validation using ENTLN </vt:lpstr>
      <vt:lpstr>  A) Flash density map comparison</vt:lpstr>
      <vt:lpstr>   GLM false detections</vt:lpstr>
      <vt:lpstr>  B) Flash detection efficiency analysis</vt:lpstr>
      <vt:lpstr> GLM DE for overall FOV</vt:lpstr>
      <vt:lpstr>  DE geographical distributions</vt:lpstr>
      <vt:lpstr>  GOES-16 vs -17 comparison</vt:lpstr>
      <vt:lpstr>  GLM DE diurnal variation for overall FOV</vt:lpstr>
      <vt:lpstr>  Cloud light blockage effect</vt:lpstr>
      <vt:lpstr>  GLM DE dependence on cloud top temp.</vt:lpstr>
      <vt:lpstr>  C) Group timing and geolocation validation</vt:lpstr>
      <vt:lpstr>  New parallax correction</vt:lpstr>
      <vt:lpstr>  Result: geolocation accuracy comparison</vt:lpstr>
      <vt:lpstr>  Result: distributions of geolocation errors</vt:lpstr>
      <vt:lpstr>  Summary</vt:lpstr>
      <vt:lpstr>PowerPoint プレゼンテーション</vt:lpstr>
      <vt:lpstr>Backup slides</vt:lpstr>
      <vt:lpstr>  GLM detection method</vt:lpstr>
      <vt:lpstr>  B) Flash detection efficiency analysis</vt:lpstr>
      <vt:lpstr>  ENTLN DE diurnal variation</vt:lpstr>
      <vt:lpstr>  GLM DE diurnal variation</vt:lpstr>
      <vt:lpstr> GLM DE IC &amp; CG difference (G16)</vt:lpstr>
      <vt:lpstr> GLM DE IC &amp; CG difference (G17)</vt:lpstr>
      <vt:lpstr>  GOES16 vs 17 DE comparison</vt:lpstr>
      <vt:lpstr>  GLM DE distribution for CTT ranges</vt:lpstr>
      <vt:lpstr>  GLM DE dependence on cloud optical depth</vt:lpstr>
      <vt:lpstr>  Overview of the new parallax correction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JMA’s </dc:title>
  <dc:creator>Microsoft Office User</dc:creator>
  <cp:lastModifiedBy>Microsoft Office User</cp:lastModifiedBy>
  <cp:revision>494</cp:revision>
  <dcterms:created xsi:type="dcterms:W3CDTF">2019-07-10T20:32:56Z</dcterms:created>
  <dcterms:modified xsi:type="dcterms:W3CDTF">2019-08-26T02:53:39Z</dcterms:modified>
</cp:coreProperties>
</file>